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325" r:id="rId4"/>
    <p:sldId id="268" r:id="rId5"/>
    <p:sldId id="292" r:id="rId6"/>
    <p:sldId id="334" r:id="rId7"/>
    <p:sldId id="339" r:id="rId8"/>
    <p:sldId id="337" r:id="rId9"/>
    <p:sldId id="333" r:id="rId10"/>
    <p:sldId id="335" r:id="rId11"/>
    <p:sldId id="295" r:id="rId12"/>
    <p:sldId id="299" r:id="rId13"/>
    <p:sldId id="322" r:id="rId14"/>
    <p:sldId id="314" r:id="rId15"/>
    <p:sldId id="300" r:id="rId16"/>
    <p:sldId id="302" r:id="rId17"/>
    <p:sldId id="308" r:id="rId18"/>
    <p:sldId id="315" r:id="rId19"/>
    <p:sldId id="316" r:id="rId20"/>
    <p:sldId id="301" r:id="rId21"/>
    <p:sldId id="317" r:id="rId22"/>
    <p:sldId id="318" r:id="rId23"/>
    <p:sldId id="319" r:id="rId24"/>
    <p:sldId id="320" r:id="rId25"/>
    <p:sldId id="321" r:id="rId26"/>
    <p:sldId id="323" r:id="rId27"/>
    <p:sldId id="324" r:id="rId28"/>
    <p:sldId id="326" r:id="rId29"/>
    <p:sldId id="327" r:id="rId30"/>
    <p:sldId id="328" r:id="rId31"/>
    <p:sldId id="329" r:id="rId32"/>
    <p:sldId id="330" r:id="rId33"/>
    <p:sldId id="313" r:id="rId34"/>
    <p:sldId id="289" r:id="rId35"/>
    <p:sldId id="332" r:id="rId36"/>
    <p:sldId id="285" r:id="rId37"/>
    <p:sldId id="338" r:id="rId38"/>
    <p:sldId id="286" r:id="rId39"/>
    <p:sldId id="287" r:id="rId40"/>
    <p:sldId id="265" r:id="rId4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5699"/>
    <a:srgbClr val="246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320" autoAdjust="0"/>
  </p:normalViewPr>
  <p:slideViewPr>
    <p:cSldViewPr showGuides="1">
      <p:cViewPr varScale="1">
        <p:scale>
          <a:sx n="85" d="100"/>
          <a:sy n="85" d="100"/>
        </p:scale>
        <p:origin x="360" y="67"/>
      </p:cViewPr>
      <p:guideLst>
        <p:guide orient="horz" pos="2160"/>
        <p:guide pos="38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10216-8AA0-4511-BDA3-B7B055EA3001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DFE1A-4087-41F6-BA26-A190DF93BC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32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04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117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99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769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53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957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973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03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806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467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21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764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003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4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7220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193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35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095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437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7171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50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84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663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225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9180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6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4041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4411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1285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763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718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465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72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48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24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9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314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2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DFE1A-4087-41F6-BA26-A190DF93BC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75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51CD5F7-8557-4432-821A-A1F481F3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1920729-B5B4-4DD9-A85D-1C636D5C0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3" indent="0" algn="ctr">
              <a:buNone/>
              <a:defRPr sz="2000"/>
            </a:lvl2pPr>
            <a:lvl3pPr marL="914365" indent="0" algn="ctr">
              <a:buNone/>
              <a:defRPr sz="1801"/>
            </a:lvl3pPr>
            <a:lvl4pPr marL="1371548" indent="0" algn="ctr">
              <a:buNone/>
              <a:defRPr sz="1600"/>
            </a:lvl4pPr>
            <a:lvl5pPr marL="1828732" indent="0" algn="ctr">
              <a:buNone/>
              <a:defRPr sz="1600"/>
            </a:lvl5pPr>
            <a:lvl6pPr marL="2285915" indent="0" algn="ctr">
              <a:buNone/>
              <a:defRPr sz="1600"/>
            </a:lvl6pPr>
            <a:lvl7pPr marL="2743097" indent="0" algn="ctr">
              <a:buNone/>
              <a:defRPr sz="1600"/>
            </a:lvl7pPr>
            <a:lvl8pPr marL="3200280" indent="0" algn="ctr">
              <a:buNone/>
              <a:defRPr sz="1600"/>
            </a:lvl8pPr>
            <a:lvl9pPr marL="3657463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041C73-1ED3-4634-9BFF-BB291B04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281CF95-04AA-4118-A6C9-2D20D1B9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3DEC913-7783-4A61-9084-24F38A47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5489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3239D1A-830E-4511-8530-200C3758FF39}"/>
              </a:ext>
            </a:extLst>
          </p:cNvPr>
          <p:cNvSpPr/>
          <p:nvPr userDrawn="1"/>
        </p:nvSpPr>
        <p:spPr>
          <a:xfrm>
            <a:off x="263505" y="5467693"/>
            <a:ext cx="7047499" cy="10889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3" y="1944001"/>
            <a:ext cx="6582404" cy="4268698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05" y="301320"/>
            <a:ext cx="7047499" cy="1325563"/>
          </a:xfrm>
        </p:spPr>
        <p:txBody>
          <a:bodyPr/>
          <a:lstStyle>
            <a:lvl1pPr algn="ctr"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9">
            <a:extLst>
              <a:ext uri="{FF2B5EF4-FFF2-40B4-BE49-F238E27FC236}">
                <a16:creationId xmlns="" xmlns:a16="http://schemas.microsoft.com/office/drawing/2014/main" id="{7FAEBC53-3853-4752-B109-1382391CD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7451" y="301329"/>
            <a:ext cx="3970500" cy="591137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a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175120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A1764CA-5E79-41D7-B5C3-C4B8A4DD5D0B}"/>
              </a:ext>
            </a:extLst>
          </p:cNvPr>
          <p:cNvSpPr/>
          <p:nvPr userDrawn="1"/>
        </p:nvSpPr>
        <p:spPr>
          <a:xfrm>
            <a:off x="8976000" y="0"/>
            <a:ext cx="3216000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6006" y="346322"/>
            <a:ext cx="4635001" cy="3037681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148" y="2034010"/>
            <a:ext cx="6705600" cy="21149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365129"/>
            <a:ext cx="6705600" cy="1325563"/>
          </a:xfrm>
        </p:spPr>
        <p:txBody>
          <a:bodyPr/>
          <a:lstStyle>
            <a:lvl1pPr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="" xmlns:a16="http://schemas.microsoft.com/office/drawing/2014/main" id="{33940538-1326-4C42-99A7-06766F7828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81942" y="3541318"/>
            <a:ext cx="4635001" cy="3037682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5E926142-FF87-471A-B783-9FD65D53B3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148" y="4377887"/>
            <a:ext cx="6705600" cy="21149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786856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9DE27A-5E96-4444-B00D-028ED3F1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1048C76-039D-453A-95C1-4BA434FC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0DB9222-2BE1-4A13-94CB-1F4368EA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9A457048-5121-425B-B26E-C3717F12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76613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8DF231-B2FD-4B7A-B5CD-37416156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2CE17A-4D73-43D1-9238-E55442AC7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5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D071E0-7EB3-40A2-834A-C3328684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A721D76-9456-42DE-B419-578A3770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918B713-4814-45C6-ADA7-381FA52D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16614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1D3400-B609-4CC3-B66D-E76DFE11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2B45629-3E29-40E5-8D1C-D83F64512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4C316CE-1E89-4067-906D-D955DC82C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5D7CD3B-A164-489E-8079-77267EB7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A799DA-4CD2-44B8-B3F3-9DBEBE7E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A491B69-656A-4383-9000-9A7E9B68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58897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F945E6-2268-4D3C-8E6F-90769DC8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C2655F3-D84F-415F-8632-838B525AE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3" indent="0">
              <a:buNone/>
              <a:defRPr sz="2000" b="1"/>
            </a:lvl2pPr>
            <a:lvl3pPr marL="914365" indent="0">
              <a:buNone/>
              <a:defRPr sz="1801" b="1"/>
            </a:lvl3pPr>
            <a:lvl4pPr marL="1371548" indent="0">
              <a:buNone/>
              <a:defRPr sz="1600" b="1"/>
            </a:lvl4pPr>
            <a:lvl5pPr marL="1828732" indent="0">
              <a:buNone/>
              <a:defRPr sz="1600" b="1"/>
            </a:lvl5pPr>
            <a:lvl6pPr marL="2285915" indent="0">
              <a:buNone/>
              <a:defRPr sz="1600" b="1"/>
            </a:lvl6pPr>
            <a:lvl7pPr marL="2743097" indent="0">
              <a:buNone/>
              <a:defRPr sz="1600" b="1"/>
            </a:lvl7pPr>
            <a:lvl8pPr marL="3200280" indent="0">
              <a:buNone/>
              <a:defRPr sz="1600" b="1"/>
            </a:lvl8pPr>
            <a:lvl9pPr marL="365746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6A04799-5C04-4B36-9B8E-83241FDE1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6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DB2CB76-814C-47B2-A5EB-C50DAE18B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3" indent="0">
              <a:buNone/>
              <a:defRPr sz="2000" b="1"/>
            </a:lvl2pPr>
            <a:lvl3pPr marL="914365" indent="0">
              <a:buNone/>
              <a:defRPr sz="1801" b="1"/>
            </a:lvl3pPr>
            <a:lvl4pPr marL="1371548" indent="0">
              <a:buNone/>
              <a:defRPr sz="1600" b="1"/>
            </a:lvl4pPr>
            <a:lvl5pPr marL="1828732" indent="0">
              <a:buNone/>
              <a:defRPr sz="1600" b="1"/>
            </a:lvl5pPr>
            <a:lvl6pPr marL="2285915" indent="0">
              <a:buNone/>
              <a:defRPr sz="1600" b="1"/>
            </a:lvl6pPr>
            <a:lvl7pPr marL="2743097" indent="0">
              <a:buNone/>
              <a:defRPr sz="1600" b="1"/>
            </a:lvl7pPr>
            <a:lvl8pPr marL="3200280" indent="0">
              <a:buNone/>
              <a:defRPr sz="1600" b="1"/>
            </a:lvl8pPr>
            <a:lvl9pPr marL="365746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91D1FDA-8421-4C7C-B290-EAC4205BF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13B7BC3-923A-43DC-990D-FC7F860D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A40D7DC-956C-4F9B-B004-BD9ADF8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4B52A20-89D3-497E-B4C8-A6DEAD40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8703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E35A4E-1AF7-490D-BFE4-E21F5291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3044C47-08CD-4A17-8247-E956A3FB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F1C9E3E-6EAE-4AD4-A15B-6C828F40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CAFD59-ED56-4A32-8C20-46C1731A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246058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2572F9C-B2A4-46CB-BBC4-C617C6C6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608DAC5-2905-4CA3-877F-BA4AC764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3370B56-7DD0-4BC0-8F26-1D0F8572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2856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718839-1342-4439-A018-3380A6CA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4C97762-1975-4144-9B88-5AD398CC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3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DF1533F-E47D-4A88-ADB7-07F217267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3" indent="0">
              <a:buNone/>
              <a:defRPr sz="1401"/>
            </a:lvl2pPr>
            <a:lvl3pPr marL="914365" indent="0">
              <a:buNone/>
              <a:defRPr sz="1200"/>
            </a:lvl3pPr>
            <a:lvl4pPr marL="1371548" indent="0">
              <a:buNone/>
              <a:defRPr sz="1001"/>
            </a:lvl4pPr>
            <a:lvl5pPr marL="1828732" indent="0">
              <a:buNone/>
              <a:defRPr sz="1001"/>
            </a:lvl5pPr>
            <a:lvl6pPr marL="2285915" indent="0">
              <a:buNone/>
              <a:defRPr sz="1001"/>
            </a:lvl6pPr>
            <a:lvl7pPr marL="2743097" indent="0">
              <a:buNone/>
              <a:defRPr sz="1001"/>
            </a:lvl7pPr>
            <a:lvl8pPr marL="3200280" indent="0">
              <a:buNone/>
              <a:defRPr sz="1001"/>
            </a:lvl8pPr>
            <a:lvl9pPr marL="3657463" indent="0">
              <a:buNone/>
              <a:defRPr sz="100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0C9B5F5-B73D-4A98-90C9-02F8ADF0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75E6426-D146-47C7-A5FA-BC58B1BF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65106CF-4A4D-4ECF-88A0-58C96EC8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83105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93A2618-217A-416A-8D6B-6F35900D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32C6FCF0-FDFE-44AB-BBFB-3C687CA35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3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3" indent="0">
              <a:buNone/>
              <a:defRPr sz="2800"/>
            </a:lvl2pPr>
            <a:lvl3pPr marL="914365" indent="0">
              <a:buNone/>
              <a:defRPr sz="2400"/>
            </a:lvl3pPr>
            <a:lvl4pPr marL="1371548" indent="0">
              <a:buNone/>
              <a:defRPr sz="2000"/>
            </a:lvl4pPr>
            <a:lvl5pPr marL="1828732" indent="0">
              <a:buNone/>
              <a:defRPr sz="2000"/>
            </a:lvl5pPr>
            <a:lvl6pPr marL="2285915" indent="0">
              <a:buNone/>
              <a:defRPr sz="2000"/>
            </a:lvl6pPr>
            <a:lvl7pPr marL="2743097" indent="0">
              <a:buNone/>
              <a:defRPr sz="2000"/>
            </a:lvl7pPr>
            <a:lvl8pPr marL="3200280" indent="0">
              <a:buNone/>
              <a:defRPr sz="2000"/>
            </a:lvl8pPr>
            <a:lvl9pPr marL="3657463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DD11030-36B0-427A-9452-72D852306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3" indent="0">
              <a:buNone/>
              <a:defRPr sz="1401"/>
            </a:lvl2pPr>
            <a:lvl3pPr marL="914365" indent="0">
              <a:buNone/>
              <a:defRPr sz="1200"/>
            </a:lvl3pPr>
            <a:lvl4pPr marL="1371548" indent="0">
              <a:buNone/>
              <a:defRPr sz="1001"/>
            </a:lvl4pPr>
            <a:lvl5pPr marL="1828732" indent="0">
              <a:buNone/>
              <a:defRPr sz="1001"/>
            </a:lvl5pPr>
            <a:lvl6pPr marL="2285915" indent="0">
              <a:buNone/>
              <a:defRPr sz="1001"/>
            </a:lvl6pPr>
            <a:lvl7pPr marL="2743097" indent="0">
              <a:buNone/>
              <a:defRPr sz="1001"/>
            </a:lvl7pPr>
            <a:lvl8pPr marL="3200280" indent="0">
              <a:buNone/>
              <a:defRPr sz="1001"/>
            </a:lvl8pPr>
            <a:lvl9pPr marL="3657463" indent="0">
              <a:buNone/>
              <a:defRPr sz="100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14753E7-511E-4912-9469-370A0C9C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A32D637-BD75-4661-835A-3B18A416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22EEFFA-4E61-4FB2-9961-01D99CB9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98692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34AA6A93-D06D-4918-9B25-DDA3493DB4A7}"/>
              </a:ext>
            </a:extLst>
          </p:cNvPr>
          <p:cNvSpPr/>
          <p:nvPr userDrawn="1"/>
        </p:nvSpPr>
        <p:spPr>
          <a:xfrm>
            <a:off x="-2" y="-9183"/>
            <a:ext cx="12192003" cy="6867183"/>
          </a:xfrm>
          <a:prstGeom prst="rect">
            <a:avLst/>
          </a:prstGeom>
          <a:solidFill>
            <a:srgbClr val="246086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latin typeface="+mn-lt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82FC1B94-B0B9-4B6A-8218-C8C00BEA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401" y="2761636"/>
            <a:ext cx="9807600" cy="1325563"/>
          </a:xfrm>
        </p:spPr>
        <p:txBody>
          <a:bodyPr>
            <a:normAutofit/>
          </a:bodyPr>
          <a:lstStyle>
            <a:lvl1pPr algn="ctr">
              <a:defRPr sz="5401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710041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9BBDBE-4C52-4AB5-84F8-7D002BA1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90B7FAC-A260-48C5-B763-359CCB172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F579448-BF74-4A5D-AD70-AC946F63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14F16B-EA66-4FB2-9ADE-B68E8FED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8685347-8C92-4AC1-9238-55EBC38E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670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52B8122-9C8F-41AA-A5DA-190D3DBDD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02ADBF3-D461-4082-A004-55F24B8F6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4C41B9A-A3CA-4BD2-90E5-A598B376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D52E78-F48F-4182-91F6-2D5B38E0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314ADC1-244C-413F-B65E-77EDC5E7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11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1FBBB08D-5216-4008-B97A-09B99910BFB1}"/>
              </a:ext>
            </a:extLst>
          </p:cNvPr>
          <p:cNvSpPr/>
          <p:nvPr userDrawn="1"/>
        </p:nvSpPr>
        <p:spPr>
          <a:xfrm>
            <a:off x="-2" y="-9183"/>
            <a:ext cx="12192003" cy="6867183"/>
          </a:xfrm>
          <a:prstGeom prst="rect">
            <a:avLst/>
          </a:prstGeom>
          <a:solidFill>
            <a:srgbClr val="24608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ECDB09-5E83-4275-BBB8-3B192F647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A505EF8-7397-4F79-980E-40C6A6C82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2EDE99C-96B4-4B0C-9EB0-499540BA7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98D351D-1F0C-4528-9A60-306C03970BCB}" type="datetimeFigureOut">
              <a:rPr lang="ru-RU" smtClean="0"/>
              <a:pPr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F366E90-CF4C-4196-BD9F-ADF8E357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597619A-D243-4547-AA3F-00C07B37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4E610A3-CB9F-4EC5-9BF0-C6A91E1D97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82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7997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A1764CA-5E79-41D7-B5C3-C4B8A4DD5D0B}"/>
              </a:ext>
            </a:extLst>
          </p:cNvPr>
          <p:cNvSpPr/>
          <p:nvPr userDrawn="1"/>
        </p:nvSpPr>
        <p:spPr>
          <a:xfrm>
            <a:off x="8976000" y="0"/>
            <a:ext cx="3216000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6006" y="234000"/>
            <a:ext cx="4635001" cy="639000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148" y="2034011"/>
            <a:ext cx="6705600" cy="4432681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365129"/>
            <a:ext cx="6705600" cy="1325563"/>
          </a:xfrm>
        </p:spPr>
        <p:txBody>
          <a:bodyPr/>
          <a:lstStyle>
            <a:lvl1pPr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690563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3" y="414000"/>
            <a:ext cx="4263548" cy="443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4177" y="2124011"/>
            <a:ext cx="5246831" cy="4432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005" y="414010"/>
            <a:ext cx="5220003" cy="1325563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="" xmlns:a16="http://schemas.microsoft.com/office/drawing/2014/main" id="{BB29ED9D-CDAC-4808-BE7B-7CC3EE732C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32455" y="2124000"/>
            <a:ext cx="4263548" cy="443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26587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3" y="414000"/>
            <a:ext cx="4263548" cy="562500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0433" y="2003625"/>
            <a:ext cx="5246831" cy="18899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433" y="414010"/>
            <a:ext cx="5270575" cy="1325563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7">
            <a:extLst>
              <a:ext uri="{FF2B5EF4-FFF2-40B4-BE49-F238E27FC236}">
                <a16:creationId xmlns="" xmlns:a16="http://schemas.microsoft.com/office/drawing/2014/main" id="{CE73CE77-5725-4BF9-B0D0-82F43637CB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6590" y="4157664"/>
            <a:ext cx="5246831" cy="236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="" xmlns:a16="http://schemas.microsoft.com/office/drawing/2014/main" id="{5CEA7C33-69FF-4818-80C5-9F75952361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1006" y="4157664"/>
            <a:ext cx="5246831" cy="236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86786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4" y="414000"/>
            <a:ext cx="5625001" cy="301500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=""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4177" y="4599011"/>
            <a:ext cx="5246831" cy="1957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005" y="414000"/>
            <a:ext cx="5220003" cy="1755000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="" xmlns:a16="http://schemas.microsoft.com/office/drawing/2014/main" id="{BB29ED9D-CDAC-4808-BE7B-7CC3EE732C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004" y="3609002"/>
            <a:ext cx="5625001" cy="2947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F7229475-E52D-403F-9B4E-200CE735E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3503" y="2472665"/>
            <a:ext cx="3847500" cy="19576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="" xmlns:a16="http://schemas.microsoft.com/office/drawing/2014/main" id="{54C73A8B-E972-449C-AC10-5C28C8A7F4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9291" y="2450163"/>
            <a:ext cx="3847500" cy="19576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044105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=""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51003" y="1764006"/>
            <a:ext cx="3386452" cy="4453243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8" y="144001"/>
            <a:ext cx="11655001" cy="1192680"/>
          </a:xfrm>
        </p:spPr>
        <p:txBody>
          <a:bodyPr/>
          <a:lstStyle>
            <a:lvl1pPr algn="ctr"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9">
            <a:extLst>
              <a:ext uri="{FF2B5EF4-FFF2-40B4-BE49-F238E27FC236}">
                <a16:creationId xmlns="" xmlns:a16="http://schemas.microsoft.com/office/drawing/2014/main" id="{7FAEBC53-3853-4752-B109-1382391CD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551" y="1764006"/>
            <a:ext cx="3386452" cy="4432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C45916BE-0C45-47CC-8160-2965B499C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2455" y="1784569"/>
            <a:ext cx="3386452" cy="4432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5682308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B74117-4A74-4DDF-BFDB-43187E61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BDA6DDD-D297-4D14-BF4B-188B2F5F6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D6C25E1-AA19-49F4-AFE1-1C403F1C2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351D-1F0C-4528-9A60-306C03970BCB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9CBCF4-82C3-4287-AC75-939F9082C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3" y="63563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01AC836-7E53-4EE2-A446-E6CE83F33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9" r:id="rId4"/>
    <p:sldLayoutId id="2147483661" r:id="rId5"/>
    <p:sldLayoutId id="2147483663" r:id="rId6"/>
    <p:sldLayoutId id="2147483665" r:id="rId7"/>
    <p:sldLayoutId id="2147483666" r:id="rId8"/>
    <p:sldLayoutId id="2147483664" r:id="rId9"/>
    <p:sldLayoutId id="2147483667" r:id="rId10"/>
    <p:sldLayoutId id="2147483668" r:id="rId11"/>
    <p:sldLayoutId id="2147483662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ransition spd="med">
    <p:pull/>
  </p:transition>
  <p:txStyles>
    <p:titleStyle>
      <a:lvl1pPr algn="l" defTabSz="9143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2" indent="-228592" algn="l" defTabSz="914365" rtl="0" eaLnBrk="1" latinLnBrk="0" hangingPunct="1">
        <a:lnSpc>
          <a:spcPct val="10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5" indent="-228592" algn="l" defTabSz="914365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7" indent="-228592" algn="l" defTabSz="914365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0" indent="-228592" algn="l" defTabSz="914365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3" indent="-228592" algn="l" defTabSz="914365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05" indent="-228592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8" indent="-228592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2" indent="-228592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55" indent="-228592" algn="l" defTabSz="9143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65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8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2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5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7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0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3" algn="l" defTabSz="914365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fif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emf"/><Relationship Id="rId11" Type="http://schemas.openxmlformats.org/officeDocument/2006/relationships/image" Target="../media/image55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.pn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png"/><Relationship Id="rId11" Type="http://schemas.openxmlformats.org/officeDocument/2006/relationships/image" Target="../media/image64.jpg"/><Relationship Id="rId5" Type="http://schemas.openxmlformats.org/officeDocument/2006/relationships/image" Target="../media/image58.gif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.gif"/><Relationship Id="rId5" Type="http://schemas.openxmlformats.org/officeDocument/2006/relationships/image" Target="../media/image67.gif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8"/>
          <a:stretch/>
        </p:blipFill>
        <p:spPr>
          <a:xfrm>
            <a:off x="-1" y="-81000"/>
            <a:ext cx="12231584" cy="7199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AC7E645-B635-42AE-8A02-A5BFE3290158}"/>
              </a:ext>
            </a:extLst>
          </p:cNvPr>
          <p:cNvSpPr/>
          <p:nvPr/>
        </p:nvSpPr>
        <p:spPr>
          <a:xfrm>
            <a:off x="11082" y="-61199"/>
            <a:ext cx="12237104" cy="7199998"/>
          </a:xfrm>
          <a:prstGeom prst="rect">
            <a:avLst/>
          </a:prstGeom>
          <a:solidFill>
            <a:srgbClr val="246086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48" y="369000"/>
            <a:ext cx="2340000" cy="6595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16000" y="6375772"/>
            <a:ext cx="43735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United Energy</a:t>
            </a:r>
            <a:r>
              <a:rPr lang="kk-KZ" sz="15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500" dirty="0" err="1">
                <a:solidFill>
                  <a:schemeClr val="bg1">
                    <a:lumMod val="85000"/>
                  </a:schemeClr>
                </a:solidFill>
              </a:rPr>
              <a:t>Qazaqstan</a:t>
            </a: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 –</a:t>
            </a:r>
            <a:r>
              <a:rPr lang="ru-RU" sz="15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500" dirty="0">
                <a:solidFill>
                  <a:schemeClr val="bg1">
                    <a:lumMod val="85000"/>
                  </a:schemeClr>
                </a:solidFill>
              </a:rPr>
              <a:t>Factory Presentation 2022</a:t>
            </a:r>
          </a:p>
          <a:p>
            <a:endParaRPr lang="ru-RU" sz="1500" dirty="0"/>
          </a:p>
        </p:txBody>
      </p:sp>
      <p:sp>
        <p:nvSpPr>
          <p:cNvPr id="9" name="Заголовок 4">
            <a:extLst>
              <a:ext uri="{FF2B5EF4-FFF2-40B4-BE49-F238E27FC236}">
                <a16:creationId xmlns="" xmlns:a16="http://schemas.microsoft.com/office/drawing/2014/main" id="{EB6B96C1-61E4-429A-89CA-09BB7D4ADC33}"/>
              </a:ext>
            </a:extLst>
          </p:cNvPr>
          <p:cNvSpPr txBox="1">
            <a:spLocks/>
          </p:cNvSpPr>
          <p:nvPr/>
        </p:nvSpPr>
        <p:spPr>
          <a:xfrm>
            <a:off x="2451000" y="5049000"/>
            <a:ext cx="9585000" cy="229499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3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Производство башен </a:t>
            </a:r>
            <a:r>
              <a:rPr lang="ru-RU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ветрогенераторов</a:t>
            </a:r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Казахстане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3801000" y="-64754"/>
            <a:ext cx="7920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500" dirty="0" smtClean="0">
                <a:solidFill>
                  <a:sysClr val="windowText" lastClr="000000"/>
                </a:solidFill>
                <a:latin typeface="LiberationSans" charset="0"/>
              </a:rPr>
              <a:t>Генеральный </a:t>
            </a:r>
            <a:r>
              <a:rPr lang="ru-RU" sz="3500" dirty="0" smtClean="0">
                <a:solidFill>
                  <a:srgbClr val="0C5699"/>
                </a:solidFill>
                <a:latin typeface="LiberationSans" charset="0"/>
              </a:rPr>
              <a:t>план</a:t>
            </a:r>
            <a:endParaRPr lang="ru-RU" sz="3500" dirty="0">
              <a:solidFill>
                <a:srgbClr val="0C5699"/>
              </a:solidFill>
              <a:latin typeface="LiberationSans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6030857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Генеральный план</a:t>
            </a:r>
            <a:endParaRPr lang="ru-RU" sz="1900" dirty="0">
              <a:solidFill>
                <a:srgbClr val="0C56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6" y="1359274"/>
            <a:ext cx="4145940" cy="1954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228" y="3429001"/>
            <a:ext cx="3755227" cy="28164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50"/>
          <a:stretch/>
        </p:blipFill>
        <p:spPr>
          <a:xfrm rot="10800000">
            <a:off x="531331" y="1523398"/>
            <a:ext cx="6123530" cy="472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28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3801000" y="-64754"/>
            <a:ext cx="7920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500" dirty="0" smtClean="0">
                <a:solidFill>
                  <a:sysClr val="windowText" lastClr="000000"/>
                </a:solidFill>
                <a:latin typeface="LiberationSans" charset="0"/>
              </a:rPr>
              <a:t>Генеральный </a:t>
            </a:r>
            <a:r>
              <a:rPr lang="ru-RU" sz="3500" dirty="0" smtClean="0">
                <a:solidFill>
                  <a:srgbClr val="0C5699"/>
                </a:solidFill>
                <a:latin typeface="LiberationSans" charset="0"/>
              </a:rPr>
              <a:t>план</a:t>
            </a:r>
            <a:endParaRPr lang="ru-RU" sz="3500" dirty="0">
              <a:solidFill>
                <a:srgbClr val="0C5699"/>
              </a:solidFill>
              <a:latin typeface="LiberationSans" charset="0"/>
            </a:endParaRPr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000" y="3969000"/>
            <a:ext cx="3587426" cy="289794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01"/>
              </a:spcBef>
              <a:buAutoNum type="arabicPeriod"/>
            </a:pPr>
            <a:r>
              <a:rPr lang="ru-RU" sz="1600" dirty="0" smtClean="0"/>
              <a:t>Разгрузка сырья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1а.  Складирование листов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2.    Резка листов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3.    Вальцовка листов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4.    Сварка продольного шва</a:t>
            </a:r>
          </a:p>
          <a:p>
            <a:pPr marL="342900" indent="-342900">
              <a:spcBef>
                <a:spcPts val="101"/>
              </a:spcBef>
              <a:buAutoNum type="arabicPeriod" startAt="5"/>
            </a:pPr>
            <a:r>
              <a:rPr lang="ru-RU" sz="1600" dirty="0" smtClean="0"/>
              <a:t>Сварка 2-х листов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5а.  Складирование фланцев</a:t>
            </a:r>
          </a:p>
          <a:p>
            <a:pPr marL="342900" indent="-342900">
              <a:spcBef>
                <a:spcPts val="101"/>
              </a:spcBef>
              <a:buAutoNum type="arabicPeriod" startAt="6"/>
            </a:pPr>
            <a:r>
              <a:rPr lang="ru-RU" sz="1600" dirty="0" smtClean="0"/>
              <a:t>Производство адаптеров для фундамента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/>
              <a:t>6а.  </a:t>
            </a:r>
            <a:r>
              <a:rPr lang="ru-RU" sz="1600" dirty="0" smtClean="0"/>
              <a:t>Складирование обечаек</a:t>
            </a:r>
            <a:endParaRPr lang="ru-RU" sz="1600" dirty="0"/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/>
              <a:t>6б.  </a:t>
            </a:r>
            <a:r>
              <a:rPr lang="ru-RU" sz="1600" dirty="0" smtClean="0"/>
              <a:t>Поперечная перемещение продукции</a:t>
            </a:r>
          </a:p>
          <a:p>
            <a:pPr marL="0" indent="0">
              <a:spcBef>
                <a:spcPts val="101"/>
              </a:spcBef>
              <a:buNone/>
            </a:pPr>
            <a:endParaRPr lang="ru-RU" sz="1600" dirty="0" smtClean="0"/>
          </a:p>
          <a:p>
            <a:pPr marL="342900" indent="-342900">
              <a:spcBef>
                <a:spcPts val="101"/>
              </a:spcBef>
              <a:buAutoNum type="arabicPeriod"/>
            </a:pPr>
            <a:endParaRPr lang="ru-RU" sz="1600" dirty="0"/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8426" y="3968360"/>
            <a:ext cx="4069852" cy="2790639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01"/>
              </a:spcBef>
              <a:buNone/>
            </a:pPr>
            <a:r>
              <a:rPr lang="ru-RU" sz="1600" dirty="0"/>
              <a:t>6в.  </a:t>
            </a:r>
            <a:r>
              <a:rPr lang="ru-RU" sz="1600" dirty="0" smtClean="0"/>
              <a:t>Складирование адаптеров для фундамента</a:t>
            </a:r>
            <a:endParaRPr lang="ru-RU" sz="1600" dirty="0"/>
          </a:p>
          <a:p>
            <a:pPr marL="342900" indent="-342900">
              <a:spcBef>
                <a:spcPts val="101"/>
              </a:spcBef>
              <a:buAutoNum type="arabicPeriod" startAt="7"/>
            </a:pPr>
            <a:r>
              <a:rPr lang="ru-RU" sz="1600" dirty="0" smtClean="0"/>
              <a:t>Сварка каркасов дверей и отверстий охлаждения</a:t>
            </a:r>
            <a:endParaRPr lang="ru-RU" sz="1600" dirty="0"/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/>
              <a:t>7а.  </a:t>
            </a:r>
            <a:r>
              <a:rPr lang="ru-RU" sz="1600" dirty="0" smtClean="0"/>
              <a:t>Складирование </a:t>
            </a:r>
            <a:r>
              <a:rPr lang="ru-RU" sz="1600" dirty="0"/>
              <a:t>дверей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8</a:t>
            </a:r>
            <a:r>
              <a:rPr lang="ru-RU" sz="1600" dirty="0"/>
              <a:t>.    Сборка </a:t>
            </a:r>
            <a:r>
              <a:rPr lang="ru-RU" sz="1600" dirty="0" smtClean="0"/>
              <a:t>обечаек</a:t>
            </a:r>
            <a:endParaRPr lang="ru-RU" sz="1600" dirty="0"/>
          </a:p>
          <a:p>
            <a:pPr marL="342900" indent="-342900">
              <a:spcBef>
                <a:spcPts val="101"/>
              </a:spcBef>
              <a:buAutoNum type="arabicPeriod" startAt="9"/>
            </a:pPr>
            <a:r>
              <a:rPr lang="ru-RU" sz="1600" dirty="0" smtClean="0"/>
              <a:t>Подготовка для внутреннего оснащения</a:t>
            </a:r>
          </a:p>
          <a:p>
            <a:pPr marL="342900" indent="-342900">
              <a:spcBef>
                <a:spcPts val="101"/>
              </a:spcBef>
              <a:buAutoNum type="arabicPeriod" startAt="9"/>
            </a:pPr>
            <a:r>
              <a:rPr lang="ru-RU" sz="1600" dirty="0" smtClean="0"/>
              <a:t>  Контроль качества 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10а.  Устранение возможных дефектов(при обнаружении) 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11.     Площадка сварки фланцев 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600" dirty="0" smtClean="0"/>
              <a:t>11а-12.  Подготовка к дробеструйным работам</a:t>
            </a:r>
            <a:endParaRPr lang="ru-RU" sz="1600" dirty="0"/>
          </a:p>
          <a:p>
            <a:pPr marL="0" indent="0">
              <a:spcBef>
                <a:spcPts val="101"/>
              </a:spcBef>
              <a:buNone/>
            </a:pPr>
            <a:endParaRPr lang="ru-RU" sz="1600" dirty="0" smtClean="0"/>
          </a:p>
          <a:p>
            <a:pPr marL="0" indent="0">
              <a:spcBef>
                <a:spcPts val="101"/>
              </a:spcBef>
              <a:buNone/>
            </a:pPr>
            <a:endParaRPr lang="ru-RU" sz="1600" dirty="0" smtClean="0"/>
          </a:p>
          <a:p>
            <a:pPr marL="342900" indent="-342900">
              <a:spcBef>
                <a:spcPts val="101"/>
              </a:spcBef>
              <a:buAutoNum type="arabicPeriod" startAt="9"/>
            </a:pPr>
            <a:endParaRPr lang="ru-RU" sz="1600" dirty="0" smtClean="0"/>
          </a:p>
          <a:p>
            <a:pPr marL="342900" indent="-342900">
              <a:spcBef>
                <a:spcPts val="101"/>
              </a:spcBef>
              <a:buAutoNum type="arabicPeriod" startAt="9"/>
            </a:pPr>
            <a:endParaRPr lang="ru-RU" sz="1600" dirty="0"/>
          </a:p>
        </p:txBody>
      </p:sp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112325" y="3968361"/>
            <a:ext cx="3939413" cy="2250640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01"/>
              </a:spcBef>
              <a:buAutoNum type="arabicPeriod" startAt="13"/>
            </a:pPr>
            <a:r>
              <a:rPr lang="ru-RU" sz="1500" dirty="0" smtClean="0"/>
              <a:t>     </a:t>
            </a:r>
            <a:r>
              <a:rPr lang="ru-RU" sz="1500" dirty="0"/>
              <a:t>Дробеструйная кабина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500" dirty="0" smtClean="0"/>
              <a:t>13а-б.  Проверка </a:t>
            </a:r>
            <a:r>
              <a:rPr lang="ru-RU" sz="1500" dirty="0"/>
              <a:t>и подготовка к покраске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500" dirty="0" smtClean="0"/>
              <a:t>14</a:t>
            </a:r>
            <a:r>
              <a:rPr lang="ru-RU" sz="1500" dirty="0"/>
              <a:t>.  </a:t>
            </a:r>
            <a:r>
              <a:rPr lang="ru-RU" sz="1500" dirty="0" smtClean="0"/>
              <a:t>      </a:t>
            </a:r>
            <a:r>
              <a:rPr lang="ru-RU" sz="1500" dirty="0"/>
              <a:t>Покраска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500" dirty="0" smtClean="0"/>
              <a:t>14а.      Проверка </a:t>
            </a:r>
            <a:r>
              <a:rPr lang="ru-RU" sz="1500" dirty="0"/>
              <a:t>и </a:t>
            </a:r>
            <a:r>
              <a:rPr lang="ru-RU" sz="1500" dirty="0" smtClean="0"/>
              <a:t>сушка                 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500" dirty="0" smtClean="0"/>
              <a:t>15.        Сборка внутреннего оснащения</a:t>
            </a:r>
          </a:p>
          <a:p>
            <a:pPr marL="0" indent="0">
              <a:spcBef>
                <a:spcPts val="101"/>
              </a:spcBef>
              <a:buNone/>
            </a:pPr>
            <a:r>
              <a:rPr lang="ru-RU" sz="1500" dirty="0" smtClean="0"/>
              <a:t>15а.      Контрольная проверка</a:t>
            </a:r>
          </a:p>
          <a:p>
            <a:pPr marL="342900" indent="-342900">
              <a:spcBef>
                <a:spcPts val="101"/>
              </a:spcBef>
              <a:buAutoNum type="arabicPeriod" startAt="14"/>
            </a:pPr>
            <a:endParaRPr lang="ru-RU" sz="1500" dirty="0" smtClean="0"/>
          </a:p>
          <a:p>
            <a:pPr marL="342900" indent="-342900">
              <a:spcBef>
                <a:spcPts val="101"/>
              </a:spcBef>
              <a:buAutoNum type="arabicPeriod" startAt="14"/>
            </a:pPr>
            <a:endParaRPr lang="ru-RU" sz="15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7" y="1087924"/>
            <a:ext cx="10768400" cy="2772489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6030857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Генеральный план</a:t>
            </a:r>
            <a:endParaRPr lang="ru-RU" sz="1900" dirty="0">
              <a:solidFill>
                <a:srgbClr val="0C5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819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989000"/>
            <a:ext cx="8221055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1. Разгрузка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C569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сырья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C5699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103133"/>
            <a:ext cx="5020895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Разгружаются листовой металл, фланцы, адаптеры, </a:t>
            </a:r>
            <a:r>
              <a:rPr lang="ru-RU" sz="2000" dirty="0"/>
              <a:t>дверные </a:t>
            </a:r>
            <a:r>
              <a:rPr lang="ru-RU" sz="2000" dirty="0" smtClean="0"/>
              <a:t>каркасы и транспортируются с помощью мостового крана </a:t>
            </a:r>
            <a:r>
              <a:rPr lang="ru-RU" sz="2000" dirty="0"/>
              <a:t>с</a:t>
            </a:r>
            <a:r>
              <a:rPr lang="ru-RU" sz="2000" dirty="0" smtClean="0"/>
              <a:t> магнитным траверсом, после чего доставляются в предназначенные для них места хранения.</a:t>
            </a:r>
            <a:endParaRPr lang="ru-RU" sz="2000" dirty="0"/>
          </a:p>
        </p:txBody>
      </p:sp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43" y="1377000"/>
            <a:ext cx="5472000" cy="4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27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663450" y="1549877"/>
            <a:ext cx="8221055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Мостовой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C569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кран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C5699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000" y="437436"/>
            <a:ext cx="4685930" cy="3711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22"/>
          <a:stretch/>
        </p:blipFill>
        <p:spPr>
          <a:xfrm>
            <a:off x="1161404" y="3105734"/>
            <a:ext cx="5308398" cy="3168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80"/>
          <a:stretch/>
        </p:blipFill>
        <p:spPr>
          <a:xfrm>
            <a:off x="6678022" y="4427013"/>
            <a:ext cx="4685931" cy="1876777"/>
          </a:xfrm>
          <a:prstGeom prst="rect">
            <a:avLst/>
          </a:prstGeom>
        </p:spPr>
      </p:pic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280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819867"/>
            <a:ext cx="8221055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2. Резка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C569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листов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C5699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00" y="1044000"/>
            <a:ext cx="6479999" cy="48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2934000"/>
            <a:ext cx="412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Лист </a:t>
            </a:r>
            <a:r>
              <a:rPr lang="ru-RU" sz="2000" dirty="0"/>
              <a:t>разрезается для подготовки сварного </a:t>
            </a:r>
            <a:r>
              <a:rPr lang="ru-RU" sz="2000" dirty="0" smtClean="0"/>
              <a:t>шва специальным приспособлением резки.</a:t>
            </a:r>
          </a:p>
          <a:p>
            <a:pPr marL="0" indent="0">
              <a:buNone/>
            </a:pPr>
            <a:r>
              <a:rPr lang="ru-RU" sz="2000" dirty="0" smtClean="0"/>
              <a:t>Также сразу отмечается расположение для внутреннего оснащения башни.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640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89" y="1224000"/>
            <a:ext cx="5988107" cy="449108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899000"/>
            <a:ext cx="8221055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3. Вальцовка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C569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листов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C5699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192056"/>
            <a:ext cx="4371012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Лист подвергается прокатке и вальцовке.</a:t>
            </a:r>
          </a:p>
          <a:p>
            <a:pPr marL="0" indent="0">
              <a:buNone/>
            </a:pPr>
            <a:r>
              <a:rPr lang="ru-RU" sz="2000" dirty="0" smtClean="0"/>
              <a:t>После </a:t>
            </a:r>
            <a:r>
              <a:rPr lang="ru-RU" sz="2000" dirty="0"/>
              <a:t>прокатки концы листового металла фиксируются </a:t>
            </a:r>
            <a:r>
              <a:rPr lang="ru-RU" sz="2000" dirty="0" smtClean="0"/>
              <a:t>кронштейнами, затем сваркой прихватывается </a:t>
            </a:r>
            <a:r>
              <a:rPr lang="ru-RU" sz="2000" dirty="0"/>
              <a:t>продольный </a:t>
            </a:r>
            <a:r>
              <a:rPr lang="ru-RU" sz="2000" dirty="0" smtClean="0"/>
              <a:t>шов. 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65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00" y="1093333"/>
            <a:ext cx="6594000" cy="48333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9" y="1549877"/>
            <a:ext cx="433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4. Сварка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C569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продольного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C569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шва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0C5699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2842933"/>
            <a:ext cx="394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Перед сваркой шов аккуратно обрабатывается и отшлифовывается. </a:t>
            </a:r>
          </a:p>
          <a:p>
            <a:pPr marL="0" indent="0">
              <a:buNone/>
            </a:pPr>
            <a:r>
              <a:rPr lang="ru-RU" sz="2000" dirty="0" smtClean="0"/>
              <a:t>Проводятся измерения продольной ровности шва, после чего подается на сварку.</a:t>
            </a:r>
          </a:p>
          <a:p>
            <a:pPr marL="0" indent="0">
              <a:buNone/>
            </a:pPr>
            <a:r>
              <a:rPr lang="ru-RU" sz="2000" dirty="0" smtClean="0"/>
              <a:t>Сварка происходит в зависимости от толщины листа. При толстом листе сварка шва начинается на внутренней стороне.</a:t>
            </a:r>
          </a:p>
        </p:txBody>
      </p:sp>
      <p:sp>
        <p:nvSpPr>
          <p:cNvPr id="12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3595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r="13844"/>
          <a:stretch/>
        </p:blipFill>
        <p:spPr>
          <a:xfrm>
            <a:off x="7176000" y="521857"/>
            <a:ext cx="4550451" cy="573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549877"/>
            <a:ext cx="658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5. Сварка 2-х </a:t>
            </a:r>
            <a:r>
              <a:rPr lang="ru-RU" altLang="ru-RU" dirty="0" smtClean="0">
                <a:solidFill>
                  <a:srgbClr val="0C5699"/>
                </a:solidFill>
              </a:rPr>
              <a:t>листов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2715194"/>
            <a:ext cx="6424200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Два листа </a:t>
            </a:r>
            <a:r>
              <a:rPr lang="ru-RU" sz="2000" dirty="0" smtClean="0"/>
              <a:t>выравниваются(при необходимости), фиксируются и подвергаются сварке. </a:t>
            </a:r>
          </a:p>
          <a:p>
            <a:pPr marL="0" indent="0">
              <a:buNone/>
            </a:pPr>
            <a:r>
              <a:rPr lang="ru-RU" sz="2000" dirty="0" smtClean="0"/>
              <a:t>Начальные сварочные работы производятся </a:t>
            </a:r>
            <a:r>
              <a:rPr lang="ru-RU" sz="2000" dirty="0"/>
              <a:t>аппаратом </a:t>
            </a:r>
            <a:r>
              <a:rPr lang="en-US" sz="2000" dirty="0"/>
              <a:t>MIG-MAG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Окончательный процесс сварки реализуется системой </a:t>
            </a:r>
            <a:r>
              <a:rPr lang="ru-RU" sz="2000" dirty="0" smtClean="0"/>
              <a:t>высокоточного сварочного робота для достижения качества. </a:t>
            </a:r>
          </a:p>
          <a:p>
            <a:pPr marL="0" indent="0">
              <a:buNone/>
            </a:pPr>
            <a:r>
              <a:rPr lang="ru-RU" sz="2000" dirty="0" smtClean="0"/>
              <a:t>С помощью </a:t>
            </a:r>
            <a:r>
              <a:rPr lang="en-US" sz="2000" dirty="0" smtClean="0"/>
              <a:t>Easy-Laser</a:t>
            </a:r>
            <a:r>
              <a:rPr lang="ru-RU" sz="2000" dirty="0" smtClean="0"/>
              <a:t> фиксируется фланец, после чего приваривается к обечайке.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</p:txBody>
      </p:sp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64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854000"/>
            <a:ext cx="658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6</a:t>
            </a:r>
            <a:r>
              <a:rPr lang="ru-RU" altLang="ru-RU" dirty="0" smtClean="0"/>
              <a:t>. Производство </a:t>
            </a:r>
          </a:p>
          <a:p>
            <a:pPr lvl="0"/>
            <a:r>
              <a:rPr lang="ru-RU" altLang="ru-RU" dirty="0" smtClean="0"/>
              <a:t>адаптеров</a:t>
            </a:r>
            <a:r>
              <a:rPr lang="ru-RU" altLang="ru-RU" dirty="0" smtClean="0">
                <a:solidFill>
                  <a:srgbClr val="0C5699"/>
                </a:solidFill>
              </a:rPr>
              <a:t> для </a:t>
            </a:r>
          </a:p>
          <a:p>
            <a:pPr lvl="0"/>
            <a:r>
              <a:rPr lang="ru-RU" altLang="ru-RU" dirty="0" smtClean="0">
                <a:solidFill>
                  <a:srgbClr val="0C5699"/>
                </a:solidFill>
              </a:rPr>
              <a:t>фундамента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522010"/>
            <a:ext cx="4979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Тем же принципом производится адаптер для фундамента, который является связующим звеном между башней и фундаментом.</a:t>
            </a:r>
          </a:p>
          <a:p>
            <a:pPr marL="0" indent="0">
              <a:buNone/>
            </a:pPr>
            <a:r>
              <a:rPr lang="ru-RU" sz="2000" dirty="0" smtClean="0"/>
              <a:t>Происходит проверка швов. Устраняются возможные дефекты сварки(при обнаружении).</a:t>
            </a:r>
          </a:p>
          <a:p>
            <a:pPr marL="0" indent="0">
              <a:buNone/>
            </a:pPr>
            <a:endParaRPr lang="ru-RU" sz="2000" dirty="0" smtClean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99" y="1354500"/>
            <a:ext cx="5532000" cy="414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62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000" y="459000"/>
            <a:ext cx="5434529" cy="26417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2112033"/>
            <a:ext cx="658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/>
              <a:t>7</a:t>
            </a:r>
            <a:r>
              <a:rPr lang="ru-RU" altLang="ru-RU" dirty="0" smtClean="0"/>
              <a:t>. Сварка каркаса </a:t>
            </a:r>
          </a:p>
          <a:p>
            <a:pPr lvl="0"/>
            <a:r>
              <a:rPr lang="ru-RU" altLang="ru-RU" dirty="0"/>
              <a:t>д</a:t>
            </a:r>
            <a:r>
              <a:rPr lang="ru-RU" altLang="ru-RU" dirty="0" smtClean="0"/>
              <a:t>верей</a:t>
            </a:r>
            <a:r>
              <a:rPr lang="ru-RU" altLang="ru-RU" dirty="0" smtClean="0">
                <a:solidFill>
                  <a:srgbClr val="0C5699"/>
                </a:solidFill>
              </a:rPr>
              <a:t> и отверстий охлаждения.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559785"/>
            <a:ext cx="5519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dirty="0"/>
              <a:t>Дверной каркас приваривается </a:t>
            </a:r>
            <a:r>
              <a:rPr lang="ru-RU" sz="1900" dirty="0" smtClean="0"/>
              <a:t>вручную ручной сваркой.</a:t>
            </a:r>
          </a:p>
          <a:p>
            <a:pPr marL="0" indent="0">
              <a:buNone/>
            </a:pPr>
            <a:r>
              <a:rPr lang="ru-RU" sz="1900" dirty="0"/>
              <a:t>Форма двери вырезается с помощью шаблона. Затем с внутренней стороны подготавливается </a:t>
            </a:r>
            <a:r>
              <a:rPr lang="ru-RU" sz="1900" dirty="0" smtClean="0"/>
              <a:t>отверстие, </a:t>
            </a:r>
            <a:r>
              <a:rPr lang="ru-RU" sz="1900" dirty="0"/>
              <a:t>и </a:t>
            </a:r>
            <a:r>
              <a:rPr lang="ru-RU" sz="1900" dirty="0" smtClean="0"/>
              <a:t>вваривается </a:t>
            </a:r>
            <a:r>
              <a:rPr lang="ru-RU" sz="1900" dirty="0"/>
              <a:t>каркас</a:t>
            </a:r>
            <a:r>
              <a:rPr lang="ru-RU" sz="1900" dirty="0" smtClean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86" y="3411353"/>
            <a:ext cx="5348557" cy="2599993"/>
          </a:xfrm>
          <a:prstGeom prst="rect">
            <a:avLst/>
          </a:prstGeom>
        </p:spPr>
      </p:pic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57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2407" y="2529000"/>
            <a:ext cx="7714852" cy="398443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1900" dirty="0" smtClean="0"/>
              <a:t>О компании</a:t>
            </a:r>
          </a:p>
          <a:p>
            <a:pPr>
              <a:buFontTx/>
              <a:buChar char="-"/>
            </a:pPr>
            <a:r>
              <a:rPr lang="ru-RU" sz="1900" dirty="0" smtClean="0"/>
              <a:t>Завод по производству башен </a:t>
            </a:r>
            <a:r>
              <a:rPr lang="ru-RU" sz="1900" dirty="0" err="1" smtClean="0"/>
              <a:t>ветрогенераторов</a:t>
            </a:r>
            <a:endParaRPr lang="ru-RU" sz="1900" dirty="0" smtClean="0"/>
          </a:p>
          <a:p>
            <a:pPr>
              <a:buFontTx/>
              <a:buChar char="-"/>
            </a:pPr>
            <a:r>
              <a:rPr lang="ru-RU" sz="1900" dirty="0" smtClean="0"/>
              <a:t>Инвестиции</a:t>
            </a:r>
          </a:p>
          <a:p>
            <a:pPr>
              <a:buFontTx/>
              <a:buChar char="-"/>
            </a:pPr>
            <a:r>
              <a:rPr lang="ru-RU" sz="1900" dirty="0" smtClean="0"/>
              <a:t>Производственная безопасность</a:t>
            </a:r>
          </a:p>
          <a:p>
            <a:pPr>
              <a:buFontTx/>
              <a:buChar char="-"/>
            </a:pPr>
            <a:r>
              <a:rPr lang="ru-RU" sz="1900" dirty="0" smtClean="0"/>
              <a:t>Генеральный план</a:t>
            </a:r>
          </a:p>
          <a:p>
            <a:pPr>
              <a:buFontTx/>
              <a:buChar char="-"/>
            </a:pPr>
            <a:r>
              <a:rPr lang="ru-RU" sz="1900" dirty="0" smtClean="0"/>
              <a:t>Рабочий цикл</a:t>
            </a:r>
          </a:p>
          <a:p>
            <a:pPr>
              <a:buFontTx/>
              <a:buChar char="-"/>
            </a:pPr>
            <a:r>
              <a:rPr lang="ru-RU" sz="1900" dirty="0" smtClean="0"/>
              <a:t>Почему Караганда?</a:t>
            </a:r>
          </a:p>
          <a:p>
            <a:pPr>
              <a:buFontTx/>
              <a:buChar char="-"/>
            </a:pPr>
            <a:r>
              <a:rPr lang="ru-RU" sz="1900" dirty="0" smtClean="0"/>
              <a:t>Партнеры</a:t>
            </a:r>
          </a:p>
          <a:p>
            <a:pPr>
              <a:buFontTx/>
              <a:buChar char="-"/>
            </a:pPr>
            <a:r>
              <a:rPr lang="ru-RU" sz="1900" dirty="0" smtClean="0"/>
              <a:t>Контакты</a:t>
            </a:r>
          </a:p>
          <a:p>
            <a:pPr>
              <a:buFontTx/>
              <a:buChar char="-"/>
            </a:pPr>
            <a:endParaRPr lang="ru-RU" sz="1900" dirty="0" smtClean="0"/>
          </a:p>
          <a:p>
            <a:pPr>
              <a:buFontTx/>
              <a:buChar char="-"/>
            </a:pPr>
            <a:endParaRPr lang="ru-RU" sz="1900" dirty="0" smtClean="0"/>
          </a:p>
          <a:p>
            <a:pPr>
              <a:buFontTx/>
              <a:buChar char="-"/>
            </a:pPr>
            <a:endParaRPr lang="ru-RU" sz="1900" dirty="0" smtClean="0"/>
          </a:p>
          <a:p>
            <a:pPr marL="0" indent="0">
              <a:buNone/>
            </a:pPr>
            <a:endParaRPr lang="ru-RU" sz="19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B6B96C1-61E4-429A-89CA-09BB7D4A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1314000"/>
            <a:ext cx="670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019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989000"/>
            <a:ext cx="4832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Роликовые</a:t>
            </a:r>
            <a:r>
              <a:rPr lang="ru-RU" altLang="ru-RU" dirty="0" smtClean="0">
                <a:solidFill>
                  <a:srgbClr val="0C5699"/>
                </a:solidFill>
              </a:rPr>
              <a:t> опоры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320" y="864000"/>
            <a:ext cx="5514679" cy="49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2" y="3559785"/>
            <a:ext cx="5312008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dirty="0" smtClean="0"/>
              <a:t>Роликовые опоры служат для </a:t>
            </a:r>
            <a:r>
              <a:rPr lang="ru-RU" sz="1900" dirty="0"/>
              <a:t>передвижения готовых сегментов на территории производства </a:t>
            </a:r>
            <a:r>
              <a:rPr lang="ru-RU" sz="1900" dirty="0" smtClean="0"/>
              <a:t>в длину и поперек.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4832274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6"/>
          <a:stretch/>
        </p:blipFill>
        <p:spPr>
          <a:xfrm>
            <a:off x="6906000" y="487098"/>
            <a:ext cx="4509215" cy="58164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899000"/>
            <a:ext cx="658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8</a:t>
            </a:r>
            <a:r>
              <a:rPr lang="ru-RU" altLang="ru-RU" dirty="0"/>
              <a:t>. </a:t>
            </a:r>
            <a:r>
              <a:rPr lang="ru-RU" altLang="ru-RU" dirty="0" smtClean="0"/>
              <a:t>Сборка </a:t>
            </a:r>
            <a:r>
              <a:rPr lang="ru-RU" altLang="ru-RU" dirty="0" smtClean="0">
                <a:solidFill>
                  <a:srgbClr val="0C5699"/>
                </a:solidFill>
              </a:rPr>
              <a:t>обечаек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192056"/>
            <a:ext cx="6149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Пары обечаек размещаются </a:t>
            </a:r>
            <a:r>
              <a:rPr lang="ru-RU" sz="2000" dirty="0" smtClean="0"/>
              <a:t>на роликовые опоры. </a:t>
            </a:r>
            <a:r>
              <a:rPr lang="ru-RU" sz="2000" dirty="0"/>
              <a:t>Затем </a:t>
            </a:r>
            <a:r>
              <a:rPr lang="ru-RU" sz="2000" dirty="0" smtClean="0"/>
              <a:t>их </a:t>
            </a:r>
            <a:r>
              <a:rPr lang="ru-RU" sz="2000" dirty="0"/>
              <a:t>сваривают между собой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 smtClean="0"/>
              <a:t>Сварка </a:t>
            </a:r>
            <a:r>
              <a:rPr lang="ru-RU" sz="2000" dirty="0"/>
              <a:t>происходит снаружи, а затем внутри. Перед сваркой </a:t>
            </a:r>
            <a:r>
              <a:rPr lang="ru-RU" sz="2000" dirty="0" smtClean="0"/>
              <a:t>зачищается и обрабатывается шов.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689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2104380"/>
            <a:ext cx="460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9. Подготовка для </a:t>
            </a:r>
            <a:r>
              <a:rPr lang="ru-RU" altLang="ru-RU" dirty="0" smtClean="0">
                <a:solidFill>
                  <a:srgbClr val="0C5699"/>
                </a:solidFill>
              </a:rPr>
              <a:t>внутреннего оснащения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789000"/>
            <a:ext cx="448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Болты вставляются в заранее отмеченные при резке позиции.</a:t>
            </a:r>
          </a:p>
          <a:p>
            <a:pPr marL="0" indent="0">
              <a:buNone/>
            </a:pPr>
            <a:r>
              <a:rPr lang="ru-RU" sz="2000" dirty="0" smtClean="0"/>
              <a:t>Сварка болтов производится вручную.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22" y="1183095"/>
            <a:ext cx="5989080" cy="4491810"/>
          </a:xfrm>
          <a:prstGeom prst="rect">
            <a:avLst/>
          </a:prstGeom>
        </p:spPr>
      </p:pic>
      <p:sp>
        <p:nvSpPr>
          <p:cNvPr id="11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415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944000"/>
            <a:ext cx="5282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10</a:t>
            </a:r>
            <a:r>
              <a:rPr lang="ru-RU" altLang="ru-RU" dirty="0"/>
              <a:t>. Контроль </a:t>
            </a:r>
            <a:r>
              <a:rPr lang="ru-RU" altLang="ru-RU" dirty="0" smtClean="0">
                <a:solidFill>
                  <a:srgbClr val="0C5699"/>
                </a:solidFill>
              </a:rPr>
              <a:t>качества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237056"/>
            <a:ext cx="556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Сварной шов болтов проверяется с помощью магнитного тестера.</a:t>
            </a:r>
          </a:p>
          <a:p>
            <a:pPr marL="0" indent="0">
              <a:buNone/>
            </a:pPr>
            <a:r>
              <a:rPr lang="ru-RU" sz="2000" dirty="0"/>
              <a:t>Окружные </a:t>
            </a:r>
            <a:r>
              <a:rPr lang="ru-RU" sz="2000" dirty="0" smtClean="0"/>
              <a:t>сварочные швы </a:t>
            </a:r>
            <a:r>
              <a:rPr lang="ru-RU" sz="2000" dirty="0"/>
              <a:t>проверяются </a:t>
            </a:r>
            <a:r>
              <a:rPr lang="ru-RU" sz="2000" dirty="0" smtClean="0"/>
              <a:t>с помощью ультразвукового дефектоскопа.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965" y="487349"/>
            <a:ext cx="4052393" cy="31608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00" y="3847471"/>
            <a:ext cx="3903382" cy="238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91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2259000"/>
            <a:ext cx="5663336" cy="13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</a:t>
            </a:r>
            <a:r>
              <a:rPr lang="en-US" altLang="ru-RU" dirty="0" smtClean="0"/>
              <a:t>0</a:t>
            </a:r>
            <a:r>
              <a:rPr lang="ru-RU" altLang="ru-RU" dirty="0" smtClean="0"/>
              <a:t>а. Устранение возможных дефектов </a:t>
            </a:r>
            <a:r>
              <a:rPr lang="ru-RU" altLang="ru-RU" dirty="0" smtClean="0">
                <a:solidFill>
                  <a:srgbClr val="0C5699"/>
                </a:solidFill>
              </a:rPr>
              <a:t>(при обнаружении)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4014000"/>
            <a:ext cx="5339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Возможные дефекты устраняются при обнаружении.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4" r="10623"/>
          <a:stretch/>
        </p:blipFill>
        <p:spPr>
          <a:xfrm>
            <a:off x="6854445" y="1066500"/>
            <a:ext cx="4555434" cy="4635000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020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2105479"/>
            <a:ext cx="559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11. Площадка сварки </a:t>
            </a:r>
            <a:r>
              <a:rPr lang="ru-RU" altLang="ru-RU" dirty="0" smtClean="0">
                <a:solidFill>
                  <a:srgbClr val="0C5699"/>
                </a:solidFill>
              </a:rPr>
              <a:t>фланцев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4014000"/>
            <a:ext cx="493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Проводятся сварочные работы внутренних и наружных фланцев.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9286"/>
          <a:stretch/>
        </p:blipFill>
        <p:spPr>
          <a:xfrm>
            <a:off x="6006000" y="444466"/>
            <a:ext cx="5435532" cy="58220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813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899000"/>
            <a:ext cx="586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sz="3600" dirty="0" smtClean="0"/>
              <a:t>11а-12. </a:t>
            </a:r>
            <a:r>
              <a:rPr lang="ru-RU" altLang="ru-RU" sz="3600" dirty="0"/>
              <a:t>Подготовка </a:t>
            </a:r>
            <a:r>
              <a:rPr lang="ru-RU" altLang="ru-RU" sz="3600" dirty="0" smtClean="0"/>
              <a:t>в </a:t>
            </a:r>
            <a:r>
              <a:rPr lang="ru-RU" altLang="ru-RU" sz="3600" dirty="0" smtClean="0">
                <a:solidFill>
                  <a:srgbClr val="0C5699"/>
                </a:solidFill>
              </a:rPr>
              <a:t>дробеструйным работам</a:t>
            </a:r>
            <a:endParaRPr lang="ru-RU" sz="3600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429000"/>
            <a:ext cx="493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Проводится </a:t>
            </a:r>
            <a:r>
              <a:rPr lang="ru-RU" sz="2000" dirty="0"/>
              <a:t>дополнительная </a:t>
            </a:r>
            <a:r>
              <a:rPr lang="ru-RU" sz="2000" dirty="0" smtClean="0"/>
              <a:t>проверка, после чего наружная поверхность фланцев, а также внутреннее оснащение покрываются защитой.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5"/>
          <a:stretch/>
        </p:blipFill>
        <p:spPr>
          <a:xfrm>
            <a:off x="6186000" y="774000"/>
            <a:ext cx="5427592" cy="5311760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161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942380"/>
            <a:ext cx="622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13. Дробеструйная </a:t>
            </a:r>
          </a:p>
          <a:p>
            <a:pPr lvl="0"/>
            <a:r>
              <a:rPr lang="ru-RU" altLang="ru-RU" dirty="0" smtClean="0">
                <a:solidFill>
                  <a:srgbClr val="0C5699"/>
                </a:solidFill>
              </a:rPr>
              <a:t>кабина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405539"/>
            <a:ext cx="5429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Транспортировка проходит по рельсам на роликовых опорах.</a:t>
            </a:r>
          </a:p>
          <a:p>
            <a:pPr marL="0" indent="0">
              <a:buNone/>
            </a:pPr>
            <a:r>
              <a:rPr lang="ru-RU" sz="2000" dirty="0" smtClean="0"/>
              <a:t>Металлоконструкции подвергаются очистке.</a:t>
            </a:r>
          </a:p>
          <a:p>
            <a:pPr marL="0" indent="0">
              <a:buNone/>
            </a:pPr>
            <a:r>
              <a:rPr lang="ru-RU" sz="2000" dirty="0"/>
              <a:t>Роликовые опоры </a:t>
            </a:r>
            <a:r>
              <a:rPr lang="ru-RU" sz="2000" dirty="0" smtClean="0"/>
              <a:t>внутри </a:t>
            </a:r>
            <a:r>
              <a:rPr lang="ru-RU" sz="2000" dirty="0"/>
              <a:t>дробеструйной кабины </a:t>
            </a:r>
            <a:r>
              <a:rPr lang="ru-RU" sz="2000" dirty="0" smtClean="0"/>
              <a:t>защищены.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2"/>
          <a:stretch/>
        </p:blipFill>
        <p:spPr>
          <a:xfrm>
            <a:off x="6285681" y="980190"/>
            <a:ext cx="5200638" cy="46363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02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631164"/>
            <a:ext cx="622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13а,б. Проверка и </a:t>
            </a:r>
            <a:r>
              <a:rPr lang="ru-RU" altLang="ru-RU" dirty="0" smtClean="0">
                <a:solidFill>
                  <a:srgbClr val="0C5699"/>
                </a:solidFill>
              </a:rPr>
              <a:t>подготовка к покраске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2931224"/>
            <a:ext cx="493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Транспортировка осуществляется двумя роликовыми опорами.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Устанавливаются приспособления </a:t>
            </a:r>
            <a:r>
              <a:rPr lang="ru-RU" sz="2000" dirty="0"/>
              <a:t>для покрасочной </a:t>
            </a:r>
            <a:r>
              <a:rPr lang="ru-RU" sz="2000" dirty="0" smtClean="0"/>
              <a:t>камеры.</a:t>
            </a:r>
          </a:p>
          <a:p>
            <a:pPr marL="0" indent="0">
              <a:buNone/>
            </a:pPr>
            <a:r>
              <a:rPr lang="ru-RU" sz="2000" dirty="0" smtClean="0"/>
              <a:t>Внутреннее оснащение покрывается защитой.</a:t>
            </a:r>
          </a:p>
          <a:p>
            <a:pPr marL="0" indent="0">
              <a:buNone/>
            </a:pPr>
            <a:r>
              <a:rPr lang="ru-RU" sz="2000" dirty="0"/>
              <a:t>Отверстия на фланцах </a:t>
            </a:r>
            <a:r>
              <a:rPr lang="ru-RU" sz="2000" dirty="0" smtClean="0"/>
              <a:t>герметизируются.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r="9370"/>
          <a:stretch/>
        </p:blipFill>
        <p:spPr>
          <a:xfrm>
            <a:off x="6276000" y="635712"/>
            <a:ext cx="5220000" cy="51677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4183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494000"/>
            <a:ext cx="622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14. Покраска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2794060"/>
            <a:ext cx="493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Процесс покраски состоит из следующих позиций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r>
              <a:rPr lang="en-US" sz="2000" dirty="0" smtClean="0"/>
              <a:t>1.</a:t>
            </a:r>
            <a:r>
              <a:rPr lang="ru-RU" sz="2000" dirty="0" smtClean="0"/>
              <a:t> Внутреннее грунтовое покрытие</a:t>
            </a:r>
          </a:p>
          <a:p>
            <a:pPr marL="0" indent="0">
              <a:buNone/>
            </a:pPr>
            <a:r>
              <a:rPr lang="ru-RU" sz="2000" dirty="0" smtClean="0"/>
              <a:t>2. Внутреннее лакирование</a:t>
            </a:r>
          </a:p>
          <a:p>
            <a:pPr marL="0" indent="0">
              <a:buNone/>
            </a:pPr>
            <a:r>
              <a:rPr lang="ru-RU" sz="2000" dirty="0" smtClean="0"/>
              <a:t>3. Наружное грунтовое покрытие</a:t>
            </a:r>
          </a:p>
          <a:p>
            <a:pPr marL="0" indent="0">
              <a:buNone/>
            </a:pPr>
            <a:r>
              <a:rPr lang="ru-RU" sz="2000" dirty="0" smtClean="0"/>
              <a:t>4. Наружный слой лака</a:t>
            </a:r>
          </a:p>
          <a:p>
            <a:pPr marL="0" indent="0">
              <a:buNone/>
            </a:pPr>
            <a:r>
              <a:rPr lang="ru-RU" sz="2000" dirty="0" smtClean="0"/>
              <a:t>5. Противокоррозионный наружный слой лака</a:t>
            </a:r>
            <a:endParaRPr lang="en-US" sz="20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0"/>
          <a:stretch/>
        </p:blipFill>
        <p:spPr>
          <a:xfrm>
            <a:off x="5916000" y="729000"/>
            <a:ext cx="5715000" cy="512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051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34BFC6D-89FE-4473-A85E-AE22223B68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000" y="1494000"/>
            <a:ext cx="4171268" cy="4216608"/>
          </a:xfrm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148" y="2661498"/>
            <a:ext cx="6705600" cy="37594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900" dirty="0" smtClean="0"/>
              <a:t>ТОО </a:t>
            </a:r>
            <a:r>
              <a:rPr lang="ru-RU" sz="1900" dirty="0" err="1" smtClean="0"/>
              <a:t>United</a:t>
            </a:r>
            <a:r>
              <a:rPr lang="ru-RU" sz="1900" dirty="0" smtClean="0"/>
              <a:t> </a:t>
            </a:r>
            <a:r>
              <a:rPr lang="ru-RU" sz="1900" dirty="0" err="1" smtClean="0"/>
              <a:t>Energy</a:t>
            </a:r>
            <a:r>
              <a:rPr lang="ru-RU" sz="1900" dirty="0" smtClean="0"/>
              <a:t> </a:t>
            </a:r>
            <a:r>
              <a:rPr lang="ru-RU" sz="1900" dirty="0" err="1" smtClean="0"/>
              <a:t>Qazaqstan</a:t>
            </a:r>
            <a:r>
              <a:rPr lang="ru-RU" sz="1900" dirty="0" smtClean="0"/>
              <a:t> создана в 2017 году с целью создания цикла </a:t>
            </a:r>
            <a:r>
              <a:rPr lang="ru-RU" sz="1900" dirty="0" err="1" smtClean="0"/>
              <a:t>крупноузловой</a:t>
            </a:r>
            <a:r>
              <a:rPr lang="ru-RU" sz="1900" dirty="0" smtClean="0"/>
              <a:t> сборки промышленных </a:t>
            </a:r>
            <a:r>
              <a:rPr lang="ru-RU" sz="1900" dirty="0" err="1" smtClean="0"/>
              <a:t>ветрогенераторов</a:t>
            </a:r>
            <a:r>
              <a:rPr lang="ru-RU" sz="1900" dirty="0" smtClean="0"/>
              <a:t> на территории Республики Казахстан на основе современных технологий и оборудования, в частности </a:t>
            </a:r>
            <a:r>
              <a:rPr lang="ru-RU" sz="1900" dirty="0" err="1" smtClean="0"/>
              <a:t>eno</a:t>
            </a:r>
            <a:r>
              <a:rPr lang="ru-RU" sz="1900" dirty="0" smtClean="0"/>
              <a:t> </a:t>
            </a:r>
            <a:r>
              <a:rPr lang="ru-RU" sz="1900" dirty="0" err="1" smtClean="0"/>
              <a:t>energy</a:t>
            </a:r>
            <a:r>
              <a:rPr lang="ru-RU" sz="1900" dirty="0" smtClean="0"/>
              <a:t> </a:t>
            </a:r>
            <a:r>
              <a:rPr lang="ru-RU" sz="1900" dirty="0" err="1" smtClean="0"/>
              <a:t>system</a:t>
            </a:r>
            <a:r>
              <a:rPr lang="ru-RU" sz="1900" dirty="0" smtClean="0"/>
              <a:t> </a:t>
            </a:r>
            <a:r>
              <a:rPr lang="ru-RU" sz="1900" dirty="0" err="1" smtClean="0"/>
              <a:t>GmbH</a:t>
            </a:r>
            <a:r>
              <a:rPr lang="ru-RU" sz="1900" dirty="0" smtClean="0"/>
              <a:t>(производитель ветроустановок) и </a:t>
            </a:r>
            <a:r>
              <a:rPr lang="en-US" sz="1900" dirty="0" smtClean="0"/>
              <a:t>SRE Vietnam(</a:t>
            </a:r>
            <a:r>
              <a:rPr lang="ru-RU" sz="1900" dirty="0" smtClean="0"/>
              <a:t>производитель стальных башен ветроустановок</a:t>
            </a:r>
            <a:r>
              <a:rPr lang="en-US" sz="1900" dirty="0" smtClean="0"/>
              <a:t>)</a:t>
            </a:r>
            <a:r>
              <a:rPr lang="ru-RU" sz="1900" dirty="0"/>
              <a:t>, с целью использования последних ноу-хау в данной области, с максимальным использованием продуктов местного содержания, в частности АО «</a:t>
            </a:r>
            <a:r>
              <a:rPr lang="ru-RU" sz="1900" dirty="0" err="1"/>
              <a:t>АрселорМиттал</a:t>
            </a:r>
            <a:r>
              <a:rPr lang="ru-RU" sz="1900" dirty="0" smtClean="0"/>
              <a:t>», а также с целью создания новых рабочих мест и обучения высококвалифицированных специалистов.</a:t>
            </a:r>
            <a:endParaRPr lang="ru-RU" sz="1900" dirty="0"/>
          </a:p>
        </p:txBody>
      </p:sp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EB6B96C1-61E4-429A-89CA-09BB7D4A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1494000"/>
            <a:ext cx="670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246086"/>
                </a:solidFill>
              </a:rPr>
              <a:t>О</a:t>
            </a:r>
            <a:r>
              <a:rPr lang="ru-RU" dirty="0"/>
              <a:t> </a:t>
            </a:r>
            <a:r>
              <a:rPr lang="ru-RU" dirty="0" smtClean="0"/>
              <a:t>Компании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6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706000" y="6354000"/>
            <a:ext cx="339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О компании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402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2176928"/>
            <a:ext cx="7148259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14а. Проверка </a:t>
            </a:r>
            <a:r>
              <a:rPr lang="ru-RU" altLang="ru-RU" dirty="0" smtClean="0">
                <a:solidFill>
                  <a:srgbClr val="0C5699"/>
                </a:solidFill>
              </a:rPr>
              <a:t>и</a:t>
            </a:r>
            <a:r>
              <a:rPr lang="ru-RU" altLang="ru-RU" dirty="0" smtClean="0"/>
              <a:t> </a:t>
            </a:r>
            <a:r>
              <a:rPr lang="ru-RU" altLang="ru-RU" dirty="0" smtClean="0">
                <a:solidFill>
                  <a:srgbClr val="0C5699"/>
                </a:solidFill>
              </a:rPr>
              <a:t>сушка</a:t>
            </a:r>
            <a:endParaRPr lang="ru-RU" dirty="0">
              <a:solidFill>
                <a:srgbClr val="0C56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73" y="403648"/>
            <a:ext cx="4581240" cy="34359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431" y="4014000"/>
            <a:ext cx="3251200" cy="2438400"/>
          </a:xfrm>
          <a:prstGeom prst="rect">
            <a:avLst/>
          </a:prstGeom>
        </p:spPr>
      </p:pic>
      <p:sp>
        <p:nvSpPr>
          <p:cNvPr id="10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366083"/>
            <a:ext cx="493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Сушка готовой продукции при 6</a:t>
            </a:r>
            <a:r>
              <a:rPr lang="en-US" sz="2000" dirty="0" smtClean="0"/>
              <a:t>0°C</a:t>
            </a:r>
            <a:r>
              <a:rPr lang="ru-RU" sz="2000" dirty="0" smtClean="0"/>
              <a:t> длится до </a:t>
            </a:r>
            <a:r>
              <a:rPr lang="en-US" sz="2000" dirty="0" smtClean="0"/>
              <a:t>90</a:t>
            </a:r>
            <a:r>
              <a:rPr lang="ru-RU" sz="2000" dirty="0" smtClean="0"/>
              <a:t> минут, после чего сегмент транспортируется на место сборки внутреннего оснащения.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262591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629000"/>
            <a:ext cx="622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15. Сборка</a:t>
            </a:r>
            <a:r>
              <a:rPr lang="en-US" altLang="ru-RU" dirty="0" smtClean="0"/>
              <a:t> </a:t>
            </a:r>
            <a:endParaRPr lang="ru-RU" altLang="ru-RU" dirty="0" smtClean="0"/>
          </a:p>
          <a:p>
            <a:pPr lvl="0"/>
            <a:r>
              <a:rPr lang="ru-RU" altLang="ru-RU" dirty="0" smtClean="0">
                <a:solidFill>
                  <a:srgbClr val="0C5699"/>
                </a:solidFill>
              </a:rPr>
              <a:t>внутреннего оснащения.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2929060"/>
            <a:ext cx="601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/>
              <a:t>Происходит сборка и проверка комплектующих согласно требованию производителя(опционально)</a:t>
            </a:r>
            <a:r>
              <a:rPr lang="en-US" sz="2000" dirty="0" smtClean="0"/>
              <a:t>: </a:t>
            </a:r>
            <a:r>
              <a:rPr lang="ru-RU" sz="2000" dirty="0"/>
              <a:t>лестницы, держателя лестницы, платформ, шкивов, силового кабеля, держателя силового кабеля, кабельного лотка, шнура питания, розеток, соединительной вилки, держателя огнетушителя, двери, </a:t>
            </a:r>
            <a:r>
              <a:rPr lang="ru-RU" sz="2000" dirty="0" smtClean="0"/>
              <a:t>ламп, </a:t>
            </a:r>
            <a:r>
              <a:rPr lang="ru-RU" sz="2000" dirty="0"/>
              <a:t>кабеля управления, вентиляции, лифта, аварийного освещения, </a:t>
            </a:r>
            <a:r>
              <a:rPr lang="ru-RU" sz="2000" dirty="0" smtClean="0"/>
              <a:t>держателя </a:t>
            </a:r>
            <a:r>
              <a:rPr lang="ru-RU" sz="2000" dirty="0" err="1" smtClean="0"/>
              <a:t>подстраховочного</a:t>
            </a:r>
            <a:r>
              <a:rPr lang="ru-RU" sz="2000" dirty="0" smtClean="0"/>
              <a:t> приспособления. </a:t>
            </a:r>
            <a:endParaRPr lang="en-US" sz="2000" dirty="0" smtClean="0"/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97" y="353229"/>
            <a:ext cx="3960000" cy="60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46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2105479"/>
            <a:ext cx="622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15а. Контрольная </a:t>
            </a:r>
            <a:r>
              <a:rPr lang="ru-RU" altLang="ru-RU" dirty="0" smtClean="0">
                <a:solidFill>
                  <a:srgbClr val="0C5699"/>
                </a:solidFill>
              </a:rPr>
              <a:t>проверка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41311" y="3405539"/>
            <a:ext cx="457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Общая контрольная проверка продукта и выход готовой </a:t>
            </a:r>
            <a:r>
              <a:rPr lang="ru-RU" sz="2000" dirty="0" smtClean="0"/>
              <a:t>продукции. Транспортировка производится с помощью 2 погрузчиков со специальными адаптерами.</a:t>
            </a:r>
            <a:endParaRPr lang="en-US" sz="2000" dirty="0" smtClean="0"/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0" b="16694"/>
          <a:stretch/>
        </p:blipFill>
        <p:spPr>
          <a:xfrm>
            <a:off x="6297910" y="3596209"/>
            <a:ext cx="4625266" cy="2642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000" y="486260"/>
            <a:ext cx="4593175" cy="298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81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549944"/>
            <a:ext cx="7677483" cy="5758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71000" y="2979000"/>
            <a:ext cx="2835000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500" noProof="0" dirty="0" smtClean="0">
                <a:solidFill>
                  <a:srgbClr val="000000"/>
                </a:solidFill>
                <a:latin typeface="Calibri" panose="020F0502020204030204"/>
              </a:rPr>
              <a:t>Финальный </a:t>
            </a:r>
            <a:r>
              <a:rPr lang="ru-RU" sz="3500" noProof="0" dirty="0" smtClean="0">
                <a:solidFill>
                  <a:srgbClr val="0C5699"/>
                </a:solidFill>
                <a:latin typeface="Calibri" panose="020F0502020204030204"/>
              </a:rPr>
              <a:t>продукт</a:t>
            </a: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rgbClr val="0C5699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Рабочий цикл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20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89" y="1584000"/>
            <a:ext cx="6255000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Преимущества </a:t>
            </a:r>
            <a:r>
              <a:rPr lang="ru-RU" sz="4000" dirty="0">
                <a:solidFill>
                  <a:srgbClr val="0C5699"/>
                </a:solidFill>
              </a:rPr>
              <a:t>производства в Казахстане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08989" y="3038370"/>
            <a:ext cx="6345000" cy="1391124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2000" dirty="0"/>
              <a:t>Транспортировка тяжелых и габаритных конструкций, например стальных башен, морем и наземным транспортом приводит к очень большим </a:t>
            </a:r>
            <a:r>
              <a:rPr lang="ru-RU" sz="2000" dirty="0" smtClean="0"/>
              <a:t>затратам. </a:t>
            </a:r>
            <a:r>
              <a:rPr lang="ru-RU" sz="2000" dirty="0"/>
              <a:t>При производстве на нашем заводе в Казахстане, </a:t>
            </a:r>
            <a:r>
              <a:rPr lang="ru-RU" sz="2000" dirty="0" smtClean="0"/>
              <a:t>удешевление ВЭУ будет составлять до 35% экономии при транспортировке, тем самым сделает данную продукцию более доступной в РК.</a:t>
            </a:r>
            <a:endParaRPr lang="ru-RU" sz="2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00" y="549001"/>
            <a:ext cx="3993322" cy="5645304"/>
          </a:xfrm>
        </p:spPr>
      </p:pic>
      <p:sp>
        <p:nvSpPr>
          <p:cNvPr id="6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Почему Караганда?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582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89ED4D9B-E4A9-465D-A548-1D244669C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20" y="1938855"/>
            <a:ext cx="11521295" cy="144514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0" dirty="0" smtClean="0"/>
              <a:t>Нахождение </a:t>
            </a:r>
            <a:r>
              <a:rPr lang="ru-RU" sz="1800" dirty="0"/>
              <a:t>в непосредственной близости с АО «</a:t>
            </a:r>
            <a:r>
              <a:rPr lang="ru-RU" sz="1800" dirty="0" err="1"/>
              <a:t>АрселорМиттал</a:t>
            </a:r>
            <a:r>
              <a:rPr lang="ru-RU" sz="1800" dirty="0"/>
              <a:t> Темиртау», позволит существенно сократить расходы на транспортировку металла и соответственно повлияет на себестоимость конечного продукта в сторону удешевления</a:t>
            </a:r>
            <a:r>
              <a:rPr lang="ru-RU" sz="1800" dirty="0" smtClean="0"/>
              <a:t>.</a:t>
            </a:r>
            <a:endParaRPr lang="ru-RU" sz="1801" dirty="0"/>
          </a:p>
        </p:txBody>
      </p:sp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516002" y="833593"/>
            <a:ext cx="8505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ysClr val="windowText" lastClr="000000"/>
                </a:solidFill>
                <a:latin typeface="LiberationSans" charset="0"/>
              </a:rPr>
              <a:t>АО </a:t>
            </a:r>
            <a:r>
              <a:rPr lang="ru-RU" dirty="0">
                <a:solidFill>
                  <a:srgbClr val="0C5699"/>
                </a:solidFill>
                <a:latin typeface="LiberationSans" charset="0"/>
              </a:rPr>
              <a:t>«</a:t>
            </a:r>
            <a:r>
              <a:rPr lang="ru-RU" dirty="0" err="1" smtClean="0">
                <a:solidFill>
                  <a:srgbClr val="0C5699"/>
                </a:solidFill>
                <a:latin typeface="LiberationSans" charset="0"/>
              </a:rPr>
              <a:t>АрселорМиттал</a:t>
            </a:r>
            <a:r>
              <a:rPr lang="ru-RU" dirty="0" smtClean="0">
                <a:solidFill>
                  <a:srgbClr val="0C5699"/>
                </a:solidFill>
                <a:latin typeface="LiberationSans" charset="0"/>
              </a:rPr>
              <a:t>»</a:t>
            </a:r>
            <a:endParaRPr lang="ru-RU" dirty="0">
              <a:solidFill>
                <a:srgbClr val="0C5699"/>
              </a:solidFill>
              <a:latin typeface="LiberationSans" charset="0"/>
            </a:endParaRPr>
          </a:p>
        </p:txBody>
      </p:sp>
      <p:sp>
        <p:nvSpPr>
          <p:cNvPr id="13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5872885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Почему Караганда?</a:t>
            </a:r>
            <a:endParaRPr lang="ru-RU" sz="1900" dirty="0">
              <a:solidFill>
                <a:srgbClr val="0C56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63" y="3351760"/>
            <a:ext cx="3653803" cy="25211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0" y="3351761"/>
            <a:ext cx="3653803" cy="25211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1" y="3351761"/>
            <a:ext cx="3653803" cy="25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38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16" name="Текст 6">
            <a:extLst>
              <a:ext uri="{FF2B5EF4-FFF2-40B4-BE49-F238E27FC236}">
                <a16:creationId xmlns="" xmlns:a16="http://schemas.microsoft.com/office/drawing/2014/main" id="{89ED4D9B-E4A9-465D-A548-1D244669C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020" y="1938855"/>
            <a:ext cx="11521295" cy="144514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1801" dirty="0"/>
              <a:t>Карагандинская область </a:t>
            </a:r>
            <a:r>
              <a:rPr lang="ru-RU" sz="1801" dirty="0" smtClean="0"/>
              <a:t>- </a:t>
            </a:r>
            <a:r>
              <a:rPr lang="ru-RU" sz="1801" dirty="0"/>
              <a:t>самая крупная по территории и промышленному потенциалу, богатая минералами и сырьём, занимает 49-ое место в списке крупнейших административных единиц первого уровня в мире</a:t>
            </a:r>
            <a:r>
              <a:rPr lang="ru-RU" sz="1801" dirty="0" smtClean="0"/>
              <a:t>. Производство в </a:t>
            </a:r>
            <a:r>
              <a:rPr lang="ru-RU" sz="1801" dirty="0" err="1" smtClean="0"/>
              <a:t>г.Караганда</a:t>
            </a:r>
            <a:r>
              <a:rPr lang="ru-RU" sz="1801" dirty="0" smtClean="0"/>
              <a:t> </a:t>
            </a:r>
            <a:r>
              <a:rPr lang="ru-RU" sz="1801" dirty="0"/>
              <a:t>даёт возможность для создания хороших деловых отношений со странами ближнего зарубежья, удобное географическое расположение открывает отличные экспортные возможности, которые будут выгодны для обеих сторон. </a:t>
            </a:r>
          </a:p>
        </p:txBody>
      </p:sp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516002" y="833593"/>
            <a:ext cx="8505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 smtClean="0">
                <a:solidFill>
                  <a:sysClr val="windowText" lastClr="000000"/>
                </a:solidFill>
                <a:latin typeface="LiberationSans" charset="0"/>
              </a:rPr>
              <a:t>Региональное </a:t>
            </a:r>
            <a:r>
              <a:rPr lang="ru-RU" dirty="0" smtClean="0">
                <a:solidFill>
                  <a:srgbClr val="0C5699"/>
                </a:solidFill>
                <a:latin typeface="LiberationSans" charset="0"/>
              </a:rPr>
              <a:t>расположение</a:t>
            </a:r>
            <a:endParaRPr lang="ru-RU" dirty="0">
              <a:solidFill>
                <a:srgbClr val="0C5699"/>
              </a:solidFill>
              <a:latin typeface="LiberationSans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36" y="3383861"/>
            <a:ext cx="1374959" cy="12902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7" y="3381012"/>
            <a:ext cx="1374959" cy="12902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6" y="3381007"/>
            <a:ext cx="1374959" cy="1291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96" y="3381012"/>
            <a:ext cx="1403775" cy="12902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36" y="4824008"/>
            <a:ext cx="1374959" cy="1290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07" y="4829893"/>
            <a:ext cx="1374959" cy="12844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172" y="4824008"/>
            <a:ext cx="1374959" cy="1290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696" y="4824008"/>
            <a:ext cx="1374959" cy="1290293"/>
          </a:xfrm>
          <a:prstGeom prst="rect">
            <a:avLst/>
          </a:prstGeom>
        </p:spPr>
      </p:pic>
      <p:sp>
        <p:nvSpPr>
          <p:cNvPr id="13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5872885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Почему Караганда?</a:t>
            </a:r>
            <a:endParaRPr lang="ru-RU" sz="1900" dirty="0">
              <a:solidFill>
                <a:srgbClr val="0C5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941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8" y="323862"/>
            <a:ext cx="2267012" cy="6383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5E47AAB-5A8D-4FBF-B015-BC39FB1ACF12}"/>
              </a:ext>
            </a:extLst>
          </p:cNvPr>
          <p:cNvSpPr/>
          <p:nvPr/>
        </p:nvSpPr>
        <p:spPr>
          <a:xfrm>
            <a:off x="8502162" y="0"/>
            <a:ext cx="3689838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Заголовок 3">
            <a:extLst>
              <a:ext uri="{FF2B5EF4-FFF2-40B4-BE49-F238E27FC236}">
                <a16:creationId xmlns="" xmlns:a16="http://schemas.microsoft.com/office/drawing/2014/main" id="{BDEEC7E8-BE7A-41F8-AF6A-6EDB717B78BF}"/>
              </a:ext>
            </a:extLst>
          </p:cNvPr>
          <p:cNvSpPr txBox="1">
            <a:spLocks/>
          </p:cNvSpPr>
          <p:nvPr/>
        </p:nvSpPr>
        <p:spPr>
          <a:xfrm>
            <a:off x="408988" y="1138940"/>
            <a:ext cx="10277012" cy="11141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ru-RU" altLang="ru-RU" dirty="0" smtClean="0"/>
              <a:t>Учебный центр</a:t>
            </a:r>
            <a:endParaRPr lang="en-US" altLang="ru-RU" dirty="0" smtClean="0"/>
          </a:p>
          <a:p>
            <a:pPr lvl="0"/>
            <a:r>
              <a:rPr lang="en-US" dirty="0" smtClean="0">
                <a:solidFill>
                  <a:srgbClr val="0C5699"/>
                </a:solidFill>
              </a:rPr>
              <a:t>United Energy</a:t>
            </a:r>
            <a:endParaRPr lang="ru-RU" dirty="0">
              <a:solidFill>
                <a:srgbClr val="0C5699"/>
              </a:solidFill>
            </a:endParaRPr>
          </a:p>
        </p:txBody>
      </p:sp>
      <p:sp>
        <p:nvSpPr>
          <p:cNvPr id="13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08988" y="2349000"/>
            <a:ext cx="6374689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smtClean="0"/>
              <a:t>Необходимые для проекта человеческие ресурсы составляют </a:t>
            </a:r>
            <a:r>
              <a:rPr lang="ru-RU" sz="1800" dirty="0"/>
              <a:t>около </a:t>
            </a:r>
            <a:r>
              <a:rPr lang="en-US" sz="1800" dirty="0" smtClean="0"/>
              <a:t>16</a:t>
            </a:r>
            <a:r>
              <a:rPr lang="ru-RU" sz="1800" dirty="0" smtClean="0"/>
              <a:t>8 человек</a:t>
            </a:r>
            <a:r>
              <a:rPr lang="ru-RU" sz="1800" dirty="0"/>
              <a:t>,</a:t>
            </a:r>
            <a:r>
              <a:rPr lang="ru-RU" sz="1800" dirty="0" smtClean="0"/>
              <a:t> </a:t>
            </a:r>
            <a:r>
              <a:rPr lang="ru-RU" sz="1800" dirty="0"/>
              <a:t>с</a:t>
            </a:r>
            <a:r>
              <a:rPr lang="ru-RU" sz="1800" dirty="0" smtClean="0"/>
              <a:t>реди которых трудоустроены на сегодняшний день - 18 человек включая 2-х инженеров из Германии.  </a:t>
            </a:r>
            <a:r>
              <a:rPr lang="ru-RU" sz="1800" dirty="0"/>
              <a:t>Планируемый проект будет обеспечен квалифицированными </a:t>
            </a:r>
            <a:r>
              <a:rPr lang="ru-RU" sz="1800" dirty="0" smtClean="0"/>
              <a:t>кадрами. </a:t>
            </a:r>
            <a:r>
              <a:rPr lang="ru-RU" sz="1800" dirty="0"/>
              <a:t>Данный регион располагает достаточными трудовыми ресурсами для реализации данного проекта</a:t>
            </a:r>
            <a:r>
              <a:rPr lang="ru-RU" sz="1800" dirty="0" smtClean="0"/>
              <a:t>.</a:t>
            </a:r>
            <a:endParaRPr lang="en-US" sz="1800" dirty="0"/>
          </a:p>
          <a:p>
            <a:pPr marL="0" indent="0">
              <a:buNone/>
            </a:pPr>
            <a:r>
              <a:rPr lang="ru-RU" sz="1800" dirty="0" smtClean="0"/>
              <a:t>Также </a:t>
            </a:r>
            <a:r>
              <a:rPr lang="ru-RU" sz="1800" dirty="0"/>
              <a:t>в течении двух лет с помощью технологического обмена и путем наращивания потенциала посредством интенсивного обучения </a:t>
            </a:r>
            <a:r>
              <a:rPr lang="ru-RU" sz="1800" dirty="0" smtClean="0"/>
              <a:t>персонала на территории завода будет </a:t>
            </a:r>
            <a:r>
              <a:rPr lang="ru-RU" sz="1800" dirty="0"/>
              <a:t>создан </a:t>
            </a:r>
            <a:r>
              <a:rPr lang="ru-RU" sz="1800" dirty="0" smtClean="0"/>
              <a:t>учебный центр </a:t>
            </a:r>
            <a:r>
              <a:rPr lang="en-US" sz="1800" dirty="0" smtClean="0"/>
              <a:t>United Energy</a:t>
            </a:r>
            <a:r>
              <a:rPr lang="ru-RU" sz="1800" dirty="0" smtClean="0"/>
              <a:t> для практического обучения с использованием стоящих на территории ВЭУ.</a:t>
            </a:r>
            <a:endParaRPr lang="en-US" sz="1800" dirty="0" smtClean="0"/>
          </a:p>
        </p:txBody>
      </p:sp>
      <p:sp>
        <p:nvSpPr>
          <p:cNvPr id="9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Почему Караганда?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0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408988" y="6174000"/>
            <a:ext cx="7785000" cy="58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1"/>
              </a:spcBef>
              <a:buNone/>
            </a:pPr>
            <a:r>
              <a:rPr lang="ru-RU" sz="1400" dirty="0" smtClean="0">
                <a:solidFill>
                  <a:srgbClr val="0C5699"/>
                </a:solidFill>
              </a:rPr>
              <a:t>Подробности</a:t>
            </a:r>
            <a:r>
              <a:rPr lang="en-US" sz="1400" dirty="0" smtClean="0">
                <a:solidFill>
                  <a:srgbClr val="0C5699"/>
                </a:solidFill>
              </a:rPr>
              <a:t>:</a:t>
            </a:r>
            <a:endParaRPr lang="ru-RU" sz="1400" dirty="0" smtClean="0">
              <a:solidFill>
                <a:srgbClr val="0C5699"/>
              </a:solidFill>
            </a:endParaRPr>
          </a:p>
          <a:p>
            <a:pPr marL="0" indent="0">
              <a:spcBef>
                <a:spcPts val="101"/>
              </a:spcBef>
              <a:buNone/>
            </a:pPr>
            <a:r>
              <a:rPr lang="en-US" sz="1400" dirty="0" smtClean="0">
                <a:solidFill>
                  <a:srgbClr val="0C5699"/>
                </a:solidFill>
              </a:rPr>
              <a:t>https</a:t>
            </a:r>
            <a:r>
              <a:rPr lang="en-US" sz="1400" dirty="0">
                <a:solidFill>
                  <a:srgbClr val="0C5699"/>
                </a:solidFill>
              </a:rPr>
              <a:t>://ue-qz.com/centr-obrazovanija-united-energy-qazaqstan/</a:t>
            </a:r>
            <a:endParaRPr lang="ru-RU" sz="1400" dirty="0">
              <a:solidFill>
                <a:srgbClr val="0C5699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r="13216"/>
          <a:stretch/>
        </p:blipFill>
        <p:spPr>
          <a:xfrm>
            <a:off x="7154689" y="938120"/>
            <a:ext cx="4230001" cy="494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37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06" y="1400912"/>
            <a:ext cx="2816523" cy="1119387"/>
          </a:xfrm>
          <a:prstGeom prst="rect">
            <a:avLst/>
          </a:prstGeom>
        </p:spPr>
      </p:pic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5872885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Партнеры</a:t>
            </a:r>
            <a:endParaRPr lang="ru-RU" sz="1900" dirty="0">
              <a:solidFill>
                <a:srgbClr val="0C56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00" y="1397395"/>
            <a:ext cx="2224215" cy="932735"/>
          </a:xfrm>
          <a:prstGeom prst="rect">
            <a:avLst/>
          </a:prstGeom>
        </p:spPr>
      </p:pic>
      <p:sp>
        <p:nvSpPr>
          <p:cNvPr id="16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606000" y="2752805"/>
            <a:ext cx="2984300" cy="1391124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/>
              <a:t>П</a:t>
            </a:r>
            <a:r>
              <a:rPr lang="ru-RU" sz="1800" dirty="0" smtClean="0"/>
              <a:t>роизводитель стальных конический башен во </a:t>
            </a:r>
            <a:r>
              <a:rPr lang="ru-RU" sz="1800" dirty="0" smtClean="0"/>
              <a:t>Вьетнаме</a:t>
            </a:r>
            <a:r>
              <a:rPr lang="en-US" sz="1800" dirty="0" smtClean="0"/>
              <a:t>.</a:t>
            </a:r>
            <a:endParaRPr lang="ru-RU" sz="1800" b="1" dirty="0"/>
          </a:p>
        </p:txBody>
      </p:sp>
      <p:sp>
        <p:nvSpPr>
          <p:cNvPr id="20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304694" y="2752805"/>
            <a:ext cx="2984300" cy="1391124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Производитель ветроустановок собственной разработки в </a:t>
            </a:r>
            <a:r>
              <a:rPr lang="ru-RU" sz="1800" dirty="0" smtClean="0"/>
              <a:t>Германии</a:t>
            </a:r>
            <a:r>
              <a:rPr lang="en-US" sz="1800" dirty="0" smtClean="0"/>
              <a:t>.</a:t>
            </a:r>
            <a:endParaRPr lang="ru-RU" sz="1800" b="1" dirty="0"/>
          </a:p>
        </p:txBody>
      </p:sp>
      <p:sp>
        <p:nvSpPr>
          <p:cNvPr id="22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8211000" y="2737064"/>
            <a:ext cx="2984300" cy="1391124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/>
              <a:t>Крупнейшее металлургическое предприятие </a:t>
            </a:r>
            <a:r>
              <a:rPr lang="ru-RU" sz="1800" dirty="0" smtClean="0"/>
              <a:t>Казахстана</a:t>
            </a:r>
            <a:r>
              <a:rPr lang="en-US" sz="1800" dirty="0" smtClean="0"/>
              <a:t>.</a:t>
            </a:r>
            <a:r>
              <a:rPr lang="ru-RU" sz="1800" dirty="0" smtClean="0"/>
              <a:t> </a:t>
            </a:r>
            <a:endParaRPr lang="ru-RU" sz="1800" b="1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6" b="31367"/>
          <a:stretch/>
        </p:blipFill>
        <p:spPr>
          <a:xfrm>
            <a:off x="5646000" y="4239000"/>
            <a:ext cx="2416419" cy="9450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21" y="4126988"/>
            <a:ext cx="2220528" cy="111026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5" y="5376896"/>
            <a:ext cx="2510618" cy="7336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218" y="4359433"/>
            <a:ext cx="1478092" cy="17511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02" y="1204155"/>
            <a:ext cx="1517895" cy="1521700"/>
          </a:xfrm>
          <a:prstGeom prst="rect">
            <a:avLst/>
          </a:prstGeom>
        </p:spPr>
      </p:pic>
      <p:sp>
        <p:nvSpPr>
          <p:cNvPr id="17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3801000" y="-64754"/>
            <a:ext cx="7920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500" dirty="0" smtClean="0">
                <a:solidFill>
                  <a:sysClr val="windowText" lastClr="000000"/>
                </a:solidFill>
                <a:latin typeface="LiberationSans" charset="0"/>
              </a:rPr>
              <a:t>Наши </a:t>
            </a:r>
            <a:r>
              <a:rPr lang="ru-RU" sz="3500" dirty="0" smtClean="0">
                <a:solidFill>
                  <a:srgbClr val="0C5699"/>
                </a:solidFill>
                <a:latin typeface="LiberationSans" charset="0"/>
              </a:rPr>
              <a:t>партнеры</a:t>
            </a:r>
            <a:endParaRPr lang="ru-RU" sz="3500" dirty="0">
              <a:solidFill>
                <a:srgbClr val="0C5699"/>
              </a:solidFill>
              <a:latin typeface="LiberationSans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16638" y="5207095"/>
            <a:ext cx="244078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i="1" dirty="0" smtClean="0">
                <a:solidFill>
                  <a:srgbClr val="0C5699"/>
                </a:solidFill>
                <a:latin typeface="Rubik" pitchFamily="2" charset="-79"/>
                <a:cs typeface="Rubik" pitchFamily="2" charset="-79"/>
              </a:rPr>
              <a:t>I2CB</a:t>
            </a:r>
          </a:p>
          <a:p>
            <a:r>
              <a:rPr lang="pt-BR" sz="1100" dirty="0" smtClean="0">
                <a:solidFill>
                  <a:srgbClr val="0C5699"/>
                </a:solidFill>
                <a:latin typeface="Rubik" pitchFamily="2" charset="-79"/>
                <a:cs typeface="Rubik" pitchFamily="2" charset="-79"/>
              </a:rPr>
              <a:t>CHRISTIAN BRIER</a:t>
            </a:r>
            <a:endParaRPr lang="pt-BR" sz="1100" dirty="0">
              <a:solidFill>
                <a:srgbClr val="0C5699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162" y="4190129"/>
            <a:ext cx="1976603" cy="810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85" y="5179080"/>
            <a:ext cx="2167729" cy="8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491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833593"/>
            <a:ext cx="6705600" cy="1415563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ysClr val="windowText" lastClr="000000"/>
                </a:solidFill>
                <a:latin typeface="LiberationSans" charset="0"/>
              </a:rPr>
              <a:t>Наши </a:t>
            </a:r>
            <a:r>
              <a:rPr lang="ru-RU" sz="4000" dirty="0">
                <a:solidFill>
                  <a:srgbClr val="0C5699"/>
                </a:solidFill>
                <a:latin typeface="LiberationSans" charset="0"/>
              </a:rPr>
              <a:t>контакты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89" y="461183"/>
            <a:ext cx="3281028" cy="5878851"/>
          </a:xfrm>
          <a:prstGeom prst="rect">
            <a:avLst/>
          </a:prstGeom>
        </p:spPr>
      </p:pic>
      <p:sp>
        <p:nvSpPr>
          <p:cNvPr id="6" name="Текст 6">
            <a:extLst>
              <a:ext uri="{FF2B5EF4-FFF2-40B4-BE49-F238E27FC236}">
                <a16:creationId xmlns="" xmlns:a16="http://schemas.microsoft.com/office/drawing/2014/main" id="{89ED4D9B-E4A9-465D-A548-1D244669C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000" y="2079005"/>
            <a:ext cx="7020000" cy="4399383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000" dirty="0"/>
              <a:t>ТОО Юнайтед </a:t>
            </a:r>
            <a:r>
              <a:rPr lang="ru-RU" sz="2000" dirty="0" err="1"/>
              <a:t>Энерджи</a:t>
            </a:r>
            <a:r>
              <a:rPr lang="ru-RU" sz="2000" dirty="0"/>
              <a:t> Казахстан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401" dirty="0"/>
          </a:p>
          <a:p>
            <a:pPr marL="0" indent="0">
              <a:lnSpc>
                <a:spcPct val="120000"/>
              </a:lnSpc>
              <a:buNone/>
            </a:pPr>
            <a:endParaRPr lang="en-US" sz="2000" b="1" dirty="0">
              <a:solidFill>
                <a:srgbClr val="0C5699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C5699"/>
                </a:solidFill>
              </a:rPr>
              <a:t>Адрес:</a:t>
            </a:r>
            <a:endParaRPr lang="en-US" sz="2000" b="1" dirty="0">
              <a:solidFill>
                <a:srgbClr val="0C5699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1801" dirty="0"/>
              <a:t>Казахстан, </a:t>
            </a:r>
            <a:r>
              <a:rPr lang="ru-RU" sz="1801" dirty="0" err="1"/>
              <a:t>Нур</a:t>
            </a:r>
            <a:r>
              <a:rPr lang="ru-RU" sz="1801" dirty="0"/>
              <a:t>-Султан 010000,</a:t>
            </a:r>
            <a:endParaRPr lang="en-US" sz="1801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1801" dirty="0" err="1"/>
              <a:t>Коргалжинское</a:t>
            </a:r>
            <a:r>
              <a:rPr lang="ru-RU" sz="1801" dirty="0"/>
              <a:t> шоссе 5</a:t>
            </a:r>
            <a:endParaRPr lang="en-US" sz="1801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C5699"/>
                </a:solidFill>
              </a:rPr>
              <a:t>Телефон: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1801" dirty="0"/>
              <a:t>+7 (717) 267-87-67</a:t>
            </a:r>
            <a:endParaRPr lang="en-US" sz="1801" dirty="0"/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C5699"/>
                </a:solidFill>
              </a:rPr>
              <a:t>Почта</a:t>
            </a:r>
            <a:r>
              <a:rPr lang="en-US" sz="2000" b="1" dirty="0">
                <a:solidFill>
                  <a:srgbClr val="0C5699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1" dirty="0"/>
              <a:t>info@ue-qz.com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C5699"/>
                </a:solidFill>
              </a:rPr>
              <a:t>Web-</a:t>
            </a:r>
            <a:r>
              <a:rPr lang="ru-RU" sz="2000" b="1" dirty="0">
                <a:solidFill>
                  <a:srgbClr val="0C5699"/>
                </a:solidFill>
              </a:rPr>
              <a:t>сайт</a:t>
            </a:r>
            <a:r>
              <a:rPr lang="en-US" sz="2000" b="1" dirty="0">
                <a:solidFill>
                  <a:srgbClr val="0C5699"/>
                </a:solidFill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1" dirty="0"/>
              <a:t>ue-qz.com</a:t>
            </a:r>
            <a:endParaRPr lang="ru-RU" sz="1801" dirty="0"/>
          </a:p>
          <a:p>
            <a:pPr marL="0" indent="0">
              <a:lnSpc>
                <a:spcPct val="120000"/>
              </a:lnSpc>
              <a:buNone/>
            </a:pPr>
            <a:endParaRPr lang="ru-RU" sz="1801" dirty="0"/>
          </a:p>
        </p:txBody>
      </p:sp>
      <p:sp>
        <p:nvSpPr>
          <p:cNvPr id="2" name="TextBox 1"/>
          <p:cNvSpPr txBox="1"/>
          <p:nvPr/>
        </p:nvSpPr>
        <p:spPr>
          <a:xfrm>
            <a:off x="544320" y="2493407"/>
            <a:ext cx="3269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United Energy </a:t>
            </a:r>
            <a:r>
              <a:rPr lang="en-US" sz="2000" dirty="0" err="1"/>
              <a:t>Qazaqstan</a:t>
            </a:r>
            <a:r>
              <a:rPr lang="en-US" sz="2000" dirty="0"/>
              <a:t> LLP </a:t>
            </a:r>
          </a:p>
          <a:p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04" y="3258542"/>
            <a:ext cx="1567161" cy="15671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03" y="4916285"/>
            <a:ext cx="1562100" cy="1562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06" y="5069602"/>
            <a:ext cx="557801" cy="5578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xmlns:lc="http://schemas.openxmlformats.org/drawingml/2006/lockedCanvas" id="{C0944F84-7CE7-4285-B556-C6BD480A6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07" y="3358139"/>
            <a:ext cx="765001" cy="765001"/>
          </a:xfrm>
          <a:prstGeom prst="rect">
            <a:avLst/>
          </a:prstGeom>
        </p:spPr>
      </p:pic>
      <p:sp>
        <p:nvSpPr>
          <p:cNvPr id="14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6354000"/>
            <a:ext cx="3218593" cy="4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Контакты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9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24" y="1494000"/>
            <a:ext cx="4590000" cy="1325563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Завод по производству башен</a:t>
            </a:r>
            <a:br>
              <a:rPr lang="ru-RU" sz="4000" dirty="0"/>
            </a:br>
            <a:r>
              <a:rPr lang="ru-RU" sz="4000" dirty="0" err="1">
                <a:solidFill>
                  <a:srgbClr val="0C5699"/>
                </a:solidFill>
              </a:rPr>
              <a:t>ветрогенераторов</a:t>
            </a:r>
            <a:endParaRPr lang="ru-RU" sz="4000" dirty="0">
              <a:solidFill>
                <a:srgbClr val="0C5699"/>
              </a:solidFill>
            </a:endParaRPr>
          </a:p>
        </p:txBody>
      </p:sp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08989" y="3069000"/>
            <a:ext cx="5220000" cy="1391124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ru-RU" sz="2000" dirty="0" smtClean="0"/>
              <a:t>В настоящее время </a:t>
            </a:r>
            <a:r>
              <a:rPr lang="ru-RU" sz="2000" dirty="0" err="1" smtClean="0"/>
              <a:t>United</a:t>
            </a:r>
            <a:r>
              <a:rPr lang="ru-RU" sz="2000" dirty="0" smtClean="0"/>
              <a:t> </a:t>
            </a:r>
            <a:r>
              <a:rPr lang="ru-RU" sz="2000" dirty="0" err="1"/>
              <a:t>Energy</a:t>
            </a:r>
            <a:r>
              <a:rPr lang="ru-RU" sz="2000" dirty="0"/>
              <a:t> </a:t>
            </a:r>
            <a:r>
              <a:rPr lang="ru-RU" sz="2000" dirty="0" err="1" smtClean="0"/>
              <a:t>Qazaqstan</a:t>
            </a:r>
            <a:r>
              <a:rPr lang="ru-RU" sz="2000" dirty="0" smtClean="0"/>
              <a:t>, совместно с </a:t>
            </a:r>
            <a:r>
              <a:rPr lang="en-US" sz="2000" dirty="0" smtClean="0"/>
              <a:t>SRE Vietnam</a:t>
            </a:r>
            <a:r>
              <a:rPr lang="ru-RU" sz="2000" dirty="0" smtClean="0"/>
              <a:t> производит стальные</a:t>
            </a:r>
            <a:r>
              <a:rPr lang="en-US" sz="2000" dirty="0" smtClean="0"/>
              <a:t> </a:t>
            </a:r>
            <a:r>
              <a:rPr lang="ru-RU" sz="2000" dirty="0" smtClean="0"/>
              <a:t>конические башни </a:t>
            </a:r>
            <a:r>
              <a:rPr lang="ru-RU" sz="2000" dirty="0"/>
              <a:t>(трубчатые опоры) для наземных </a:t>
            </a:r>
            <a:r>
              <a:rPr lang="ru-RU" sz="2000" dirty="0" smtClean="0"/>
              <a:t>ветроустановок и планирует производить их в зоне </a:t>
            </a:r>
            <a:r>
              <a:rPr lang="ru-RU" sz="2000" dirty="0"/>
              <a:t>города Караганда, в Карагандинской </a:t>
            </a:r>
            <a:r>
              <a:rPr lang="ru-RU" sz="2000" dirty="0" smtClean="0"/>
              <a:t>области, с учетом подъездных путей, логистики, а также доступности сырья для производства.</a:t>
            </a:r>
            <a:endParaRPr lang="ru-RU" sz="20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02" y="1314002"/>
            <a:ext cx="5276037" cy="4272027"/>
          </a:xfrm>
        </p:spPr>
      </p:pic>
      <p:sp>
        <p:nvSpPr>
          <p:cNvPr id="6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5994000"/>
            <a:ext cx="321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Завод по производству башен </a:t>
            </a:r>
            <a:r>
              <a:rPr lang="ru-RU" sz="1900" dirty="0" err="1" smtClean="0">
                <a:solidFill>
                  <a:schemeClr val="bg1"/>
                </a:solidFill>
              </a:rPr>
              <a:t>ветрогенераторов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743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681868F-DE4C-4D86-9554-898A22B044F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246086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AC7E645-B635-42AE-8A02-A5BFE3290158}"/>
              </a:ext>
            </a:extLst>
          </p:cNvPr>
          <p:cNvSpPr/>
          <p:nvPr/>
        </p:nvSpPr>
        <p:spPr>
          <a:xfrm>
            <a:off x="471001" y="4779000"/>
            <a:ext cx="11340000" cy="1215006"/>
          </a:xfrm>
          <a:prstGeom prst="rect">
            <a:avLst/>
          </a:prstGeom>
          <a:solidFill>
            <a:srgbClr val="246086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 dirty="0"/>
          </a:p>
        </p:txBody>
      </p:sp>
      <p:pic>
        <p:nvPicPr>
          <p:cNvPr id="1026" name="Picture 2" descr="THE NEW INSTAGRAM LOGO WHITE PNG TRANSPARENT 20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0" y="5093226"/>
            <a:ext cx="495000" cy="49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0E87469-DCFE-4F79-AF11-A1F3FD087EFE}"/>
              </a:ext>
            </a:extLst>
          </p:cNvPr>
          <p:cNvSpPr txBox="1"/>
          <p:nvPr/>
        </p:nvSpPr>
        <p:spPr>
          <a:xfrm>
            <a:off x="2271000" y="5155996"/>
            <a:ext cx="828000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>
                <a:solidFill>
                  <a:schemeClr val="bg1">
                    <a:lumMod val="85000"/>
                  </a:schemeClr>
                </a:solidFill>
              </a:rPr>
              <a:t>@</a:t>
            </a:r>
            <a:r>
              <a:rPr lang="en-US" sz="1801" dirty="0" err="1">
                <a:solidFill>
                  <a:schemeClr val="bg1">
                    <a:lumMod val="85000"/>
                  </a:schemeClr>
                </a:solidFill>
              </a:rPr>
              <a:t>united_energy_qazaqstan_live</a:t>
            </a:r>
            <a:endParaRPr lang="en-US" sz="180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7122" y="6354009"/>
            <a:ext cx="5221109" cy="646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dirty="0">
                <a:solidFill>
                  <a:schemeClr val="bg1">
                    <a:lumMod val="85000"/>
                  </a:schemeClr>
                </a:solidFill>
              </a:rPr>
              <a:t>United Energy</a:t>
            </a:r>
            <a:r>
              <a:rPr lang="kk-KZ" sz="180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801" dirty="0" err="1">
                <a:solidFill>
                  <a:schemeClr val="bg1">
                    <a:lumMod val="85000"/>
                  </a:schemeClr>
                </a:solidFill>
              </a:rPr>
              <a:t>Qazaqstan</a:t>
            </a:r>
            <a:r>
              <a:rPr lang="en-US" sz="1801" dirty="0">
                <a:solidFill>
                  <a:schemeClr val="bg1">
                    <a:lumMod val="85000"/>
                  </a:schemeClr>
                </a:solidFill>
              </a:rPr>
              <a:t> – Factory Presentation 2022</a:t>
            </a:r>
          </a:p>
          <a:p>
            <a:endParaRPr lang="ru-RU" sz="1801" dirty="0"/>
          </a:p>
        </p:txBody>
      </p:sp>
    </p:spTree>
    <p:extLst>
      <p:ext uri="{BB962C8B-B14F-4D97-AF65-F5344CB8AC3E}">
        <p14:creationId xmlns:p14="http://schemas.microsoft.com/office/powerpoint/2010/main" val="32593303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08989" y="1674000"/>
            <a:ext cx="4050001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Наша основная цель – </a:t>
            </a:r>
            <a:r>
              <a:rPr lang="ru-RU" sz="2000" dirty="0" smtClean="0"/>
              <a:t>максимально удешевить требования растущего рынка ветроэнергетики, и сделать более доступным для Республики Казахстан, как в виде продукта местного содержания, также удешевления транспортных затрат. Наше высокотехническое оборудование и </a:t>
            </a:r>
            <a:r>
              <a:rPr lang="ru-RU" sz="2000" dirty="0"/>
              <a:t>современные мощности </a:t>
            </a:r>
            <a:r>
              <a:rPr lang="ru-RU" sz="2000" dirty="0" smtClean="0"/>
              <a:t>позволят обеспечить низкие </a:t>
            </a:r>
            <a:r>
              <a:rPr lang="ru-RU" sz="2000" dirty="0"/>
              <a:t>производственные затраты и </a:t>
            </a:r>
            <a:r>
              <a:rPr lang="ru-RU" sz="2000" dirty="0" smtClean="0"/>
              <a:t>европейское качество </a:t>
            </a:r>
            <a:r>
              <a:rPr lang="ru-RU" sz="2000" dirty="0"/>
              <a:t>продукции.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pic>
        <p:nvPicPr>
          <p:cNvPr id="15" name="Рисунок 14"/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02" y="1134002"/>
            <a:ext cx="6176036" cy="4632027"/>
          </a:xfrm>
        </p:spPr>
      </p:pic>
      <p:sp>
        <p:nvSpPr>
          <p:cNvPr id="5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5994000"/>
            <a:ext cx="321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Завод по производству башен </a:t>
            </a:r>
            <a:r>
              <a:rPr lang="ru-RU" sz="1900" dirty="0" err="1" smtClean="0">
                <a:solidFill>
                  <a:schemeClr val="bg1"/>
                </a:solidFill>
              </a:rPr>
              <a:t>ветрогенераторов</a:t>
            </a:r>
            <a:endParaRPr lang="ru-RU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3455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6030857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Инвестиции</a:t>
            </a:r>
            <a:endParaRPr lang="ru-RU" sz="1900" dirty="0">
              <a:solidFill>
                <a:srgbClr val="0C5699"/>
              </a:solidFill>
            </a:endParaRPr>
          </a:p>
        </p:txBody>
      </p:sp>
      <p:sp>
        <p:nvSpPr>
          <p:cNvPr id="14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3801000" y="-64754"/>
            <a:ext cx="7920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500" dirty="0" smtClean="0">
                <a:solidFill>
                  <a:sysClr val="windowText" lastClr="000000"/>
                </a:solidFill>
                <a:latin typeface="LiberationSans" charset="0"/>
              </a:rPr>
              <a:t>Инвестиции</a:t>
            </a:r>
            <a:endParaRPr lang="ru-RU" sz="3500" dirty="0">
              <a:solidFill>
                <a:srgbClr val="0C5699"/>
              </a:solidFill>
              <a:latin typeface="LiberationSans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539806"/>
              </p:ext>
            </p:extLst>
          </p:nvPr>
        </p:nvGraphicFramePr>
        <p:xfrm>
          <a:off x="561000" y="1224000"/>
          <a:ext cx="11070000" cy="5056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5000"/>
                <a:gridCol w="4281669"/>
                <a:gridCol w="667538"/>
                <a:gridCol w="1362890"/>
                <a:gridCol w="1362890"/>
                <a:gridCol w="1362890"/>
                <a:gridCol w="1627123"/>
              </a:tblGrid>
              <a:tr h="3093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Наименование </a:t>
                      </a:r>
                      <a:r>
                        <a:rPr lang="ru-RU" sz="900" u="none" strike="noStrike" dirty="0">
                          <a:effectLst/>
                        </a:rPr>
                        <a:t>работ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2017-2021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ИТОГО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I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II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III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IV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sng" strike="noStrike" dirty="0" smtClean="0">
                          <a:effectLst/>
                        </a:rPr>
                        <a:t> </a:t>
                      </a:r>
                      <a:r>
                        <a:rPr lang="ru-RU" sz="1000" u="none" strike="noStrike" dirty="0" smtClean="0">
                          <a:solidFill>
                            <a:srgbClr val="0C5699"/>
                          </a:solidFill>
                          <a:effectLst/>
                        </a:rPr>
                        <a:t>Инвестиции </a:t>
                      </a:r>
                      <a:r>
                        <a:rPr lang="ru-RU" sz="1000" u="none" strike="noStrike" dirty="0">
                          <a:solidFill>
                            <a:srgbClr val="0C5699"/>
                          </a:solidFill>
                          <a:effectLst/>
                        </a:rPr>
                        <a:t>в фиксированные </a:t>
                      </a:r>
                      <a:r>
                        <a:rPr lang="ru-RU" sz="1000" u="none" strike="noStrike" dirty="0" smtClean="0">
                          <a:solidFill>
                            <a:srgbClr val="0C5699"/>
                          </a:solidFill>
                          <a:effectLst/>
                        </a:rPr>
                        <a:t>активы</a:t>
                      </a:r>
                      <a:endParaRPr lang="ru-RU" sz="1000" b="0" i="0" u="none" strike="noStrike" dirty="0">
                        <a:solidFill>
                          <a:srgbClr val="0C5699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350 000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Покупка </a:t>
                      </a:r>
                      <a:r>
                        <a:rPr lang="ru-RU" sz="900" u="none" strike="noStrike" dirty="0">
                          <a:effectLst/>
                        </a:rPr>
                        <a:t>лицензии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316 000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316 000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</a:t>
                      </a:r>
                      <a:r>
                        <a:rPr lang="ru-RU" sz="900" b="1" u="none" strike="noStrike" dirty="0" smtClean="0">
                          <a:solidFill>
                            <a:srgbClr val="0C5699"/>
                          </a:solidFill>
                          <a:effectLst/>
                        </a:rPr>
                        <a:t>Итого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C5699"/>
                          </a:solidFill>
                          <a:effectLst/>
                        </a:rPr>
                        <a:t>666 000 </a:t>
                      </a:r>
                      <a:r>
                        <a:rPr lang="ru-RU" sz="900" b="1" u="none" strike="noStrike" dirty="0" err="1">
                          <a:solidFill>
                            <a:srgbClr val="0C5699"/>
                          </a:solidFill>
                          <a:effectLst/>
                        </a:rPr>
                        <a:t>тыс.тенге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2021-2022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Строительство </a:t>
                      </a:r>
                      <a:r>
                        <a:rPr lang="ru-RU" sz="900" u="none" strike="noStrike" dirty="0">
                          <a:effectLst/>
                        </a:rPr>
                        <a:t>1 сегмента завода (производство генераторов)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4 582 000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4 582 000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Лицензия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177 750 тыс 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177 750 тыс 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Тестовая </a:t>
                      </a:r>
                      <a:r>
                        <a:rPr lang="ru-RU" sz="900" u="none" strike="noStrike" dirty="0">
                          <a:effectLst/>
                        </a:rPr>
                        <a:t>установка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790 000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790 000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Технологическое </a:t>
                      </a:r>
                      <a:r>
                        <a:rPr lang="ru-RU" sz="900" u="none" strike="noStrike" dirty="0">
                          <a:effectLst/>
                        </a:rPr>
                        <a:t>оборудование для 1 сегмента завода (</a:t>
                      </a:r>
                      <a:r>
                        <a:rPr lang="ru-RU" sz="900" u="none" strike="noStrike" dirty="0" err="1">
                          <a:effectLst/>
                        </a:rPr>
                        <a:t>крупноузловая</a:t>
                      </a:r>
                      <a:r>
                        <a:rPr lang="ru-RU" sz="900" u="none" strike="noStrike" dirty="0">
                          <a:effectLst/>
                        </a:rPr>
                        <a:t> сборка </a:t>
                      </a:r>
                      <a:r>
                        <a:rPr lang="ru-RU" sz="900" u="none" strike="noStrike" dirty="0" smtClean="0">
                          <a:effectLst/>
                        </a:rPr>
                        <a:t>                                                        генераторов</a:t>
                      </a:r>
                      <a:r>
                        <a:rPr lang="ru-RU" sz="900" u="none" strike="noStrike" dirty="0">
                          <a:effectLst/>
                        </a:rPr>
                        <a:t>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1 935 500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1 935 500 </a:t>
                      </a:r>
                      <a:r>
                        <a:rPr lang="ru-RU" sz="900" u="none" strike="noStrike" dirty="0" err="1">
                          <a:effectLst/>
                        </a:rPr>
                        <a:t>тыс.тенге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Вспомогательное </a:t>
                      </a:r>
                      <a:r>
                        <a:rPr lang="ru-RU" sz="900" u="none" strike="noStrike" dirty="0">
                          <a:effectLst/>
                        </a:rPr>
                        <a:t>оборудование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4 158 000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4 158 000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Строительство </a:t>
                      </a:r>
                      <a:r>
                        <a:rPr lang="ru-RU" sz="900" u="none" strike="noStrike" dirty="0">
                          <a:effectLst/>
                        </a:rPr>
                        <a:t>и оснащение образовательного центра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1 975 000 тыс. 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 1 975 000 тыс. 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Сырье </a:t>
                      </a:r>
                      <a:r>
                        <a:rPr lang="ru-RU" sz="900" u="none" strike="noStrike" dirty="0">
                          <a:effectLst/>
                        </a:rPr>
                        <a:t>и материалы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3 185 000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3 185 000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0C5699"/>
                          </a:solidFill>
                          <a:effectLst/>
                        </a:rPr>
                        <a:t> Итого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C5699"/>
                          </a:solidFill>
                          <a:effectLst/>
                        </a:rPr>
                        <a:t>16 803 250 </a:t>
                      </a:r>
                      <a:r>
                        <a:rPr lang="ru-RU" sz="900" b="1" u="none" strike="noStrike" dirty="0" err="1">
                          <a:solidFill>
                            <a:srgbClr val="0C5699"/>
                          </a:solidFill>
                          <a:effectLst/>
                        </a:rPr>
                        <a:t>тыс.тенге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2021-2022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Строительство </a:t>
                      </a:r>
                      <a:r>
                        <a:rPr lang="ru-RU" sz="900" u="none" strike="noStrike" dirty="0">
                          <a:effectLst/>
                        </a:rPr>
                        <a:t>2 сегмента завода (производство башен)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4 650 500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4 650 500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Первая часть технологического оборудования </a:t>
                      </a:r>
                      <a:r>
                        <a:rPr lang="ru-RU" sz="900" u="none" strike="noStrike" dirty="0">
                          <a:effectLst/>
                        </a:rPr>
                        <a:t>для 2 сегмента завода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4 950 000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4 950 000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0C5699"/>
                          </a:solidFill>
                          <a:effectLst/>
                        </a:rPr>
                        <a:t> Итого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C5699"/>
                          </a:solidFill>
                          <a:effectLst/>
                        </a:rPr>
                        <a:t>9 600 500 </a:t>
                      </a:r>
                      <a:r>
                        <a:rPr lang="ru-RU" sz="900" b="1" u="none" strike="noStrike" dirty="0" err="1">
                          <a:solidFill>
                            <a:srgbClr val="0C5699"/>
                          </a:solidFill>
                          <a:effectLst/>
                        </a:rPr>
                        <a:t>тыс.тенге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2022- 2023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Вторая </a:t>
                      </a:r>
                      <a:r>
                        <a:rPr lang="ru-RU" sz="900" u="none" strike="noStrike" dirty="0">
                          <a:effectLst/>
                        </a:rPr>
                        <a:t>часть технологического оборудования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5 756 000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5 756 000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</a:rPr>
                        <a:t> Транспорт</a:t>
                      </a:r>
                      <a:r>
                        <a:rPr lang="ru-RU" sz="900" u="none" strike="noStrike" dirty="0">
                          <a:effectLst/>
                        </a:rPr>
                        <a:t>, монтаж и др.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3 500 000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3 500 000 тыс.тенге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rgbClr val="0C5699"/>
                          </a:solidFill>
                          <a:effectLst/>
                        </a:rPr>
                        <a:t> Итого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C5699"/>
                          </a:solidFill>
                          <a:effectLst/>
                        </a:rPr>
                        <a:t>9 256 000 </a:t>
                      </a:r>
                      <a:r>
                        <a:rPr lang="ru-RU" sz="900" b="1" u="none" strike="noStrike" dirty="0" err="1">
                          <a:solidFill>
                            <a:srgbClr val="0C5699"/>
                          </a:solidFill>
                          <a:effectLst/>
                        </a:rPr>
                        <a:t>тыс.тенге</a:t>
                      </a:r>
                      <a:endParaRPr lang="ru-RU" sz="900" b="1" i="0" u="none" strike="noStrike" dirty="0">
                        <a:solidFill>
                          <a:srgbClr val="0C569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86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ИТОГО</a:t>
                      </a:r>
                      <a:endParaRPr lang="ru-RU" sz="9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36 325 750 </a:t>
                      </a:r>
                      <a:r>
                        <a:rPr lang="ru-RU" sz="13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тыс.тенге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684" marR="6684" marT="66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56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588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08989" y="2574000"/>
            <a:ext cx="5372011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900" dirty="0" smtClean="0"/>
              <a:t>Общая сумма инвестиций</a:t>
            </a:r>
            <a:r>
              <a:rPr lang="en-US" sz="1900" dirty="0" smtClean="0"/>
              <a:t>:</a:t>
            </a:r>
          </a:p>
          <a:p>
            <a:pPr marL="0" indent="0">
              <a:buNone/>
            </a:pPr>
            <a:r>
              <a:rPr lang="en-US" sz="1900" dirty="0"/>
              <a:t> </a:t>
            </a:r>
            <a:r>
              <a:rPr lang="en-US" sz="1900" dirty="0" smtClean="0"/>
              <a:t>- </a:t>
            </a:r>
            <a:r>
              <a:rPr lang="en-US" sz="1900" b="1" dirty="0" smtClean="0"/>
              <a:t>36 325 750 000 </a:t>
            </a:r>
            <a:r>
              <a:rPr lang="ru-RU" sz="1900" b="1" dirty="0" smtClean="0"/>
              <a:t>тенге.</a:t>
            </a:r>
          </a:p>
          <a:p>
            <a:pPr marL="0" indent="0">
              <a:buNone/>
            </a:pPr>
            <a:r>
              <a:rPr lang="ru-RU" sz="1900" dirty="0" smtClean="0"/>
              <a:t>Количество рабочих мест</a:t>
            </a:r>
            <a:r>
              <a:rPr lang="en-US" sz="1900" dirty="0" smtClean="0"/>
              <a:t>:</a:t>
            </a:r>
          </a:p>
          <a:p>
            <a:pPr marL="0" indent="0">
              <a:buNone/>
            </a:pPr>
            <a:r>
              <a:rPr lang="en-US" sz="1900" dirty="0" smtClean="0"/>
              <a:t> -</a:t>
            </a:r>
            <a:r>
              <a:rPr lang="ru-RU" sz="1900" dirty="0" smtClean="0"/>
              <a:t> </a:t>
            </a:r>
            <a:r>
              <a:rPr lang="en-US" sz="1900" b="1" dirty="0" smtClean="0"/>
              <a:t>168 </a:t>
            </a:r>
            <a:r>
              <a:rPr lang="ru-RU" sz="1900" b="1" dirty="0" smtClean="0"/>
              <a:t>человек.</a:t>
            </a:r>
          </a:p>
          <a:p>
            <a:pPr marL="0" indent="0">
              <a:buNone/>
            </a:pPr>
            <a:r>
              <a:rPr lang="ru-RU" sz="1900" dirty="0" smtClean="0"/>
              <a:t>Инвестировано на 1 квартал 2022г.</a:t>
            </a:r>
            <a:r>
              <a:rPr lang="en-US" sz="1900" dirty="0" smtClean="0"/>
              <a:t>:</a:t>
            </a:r>
          </a:p>
          <a:p>
            <a:pPr marL="0" indent="0">
              <a:buNone/>
            </a:pPr>
            <a:r>
              <a:rPr lang="en-US" sz="1900" dirty="0"/>
              <a:t> </a:t>
            </a:r>
            <a:r>
              <a:rPr lang="en-US" sz="1900" dirty="0" smtClean="0"/>
              <a:t>- </a:t>
            </a:r>
            <a:r>
              <a:rPr lang="en-US" sz="1900" b="1" dirty="0" smtClean="0"/>
              <a:t>318 000 000 </a:t>
            </a:r>
            <a:r>
              <a:rPr lang="ru-RU" sz="1900" b="1" dirty="0" smtClean="0"/>
              <a:t>тенге.</a:t>
            </a:r>
          </a:p>
          <a:p>
            <a:pPr marL="0" indent="0">
              <a:buNone/>
            </a:pPr>
            <a:r>
              <a:rPr lang="ru-RU" sz="1900" dirty="0" smtClean="0"/>
              <a:t>Количество рабочих мест на 1 квартал 2022г.</a:t>
            </a:r>
            <a:r>
              <a:rPr lang="en-US" sz="1900" dirty="0" smtClean="0"/>
              <a:t>:</a:t>
            </a:r>
          </a:p>
          <a:p>
            <a:pPr marL="0" indent="0">
              <a:buNone/>
            </a:pPr>
            <a:r>
              <a:rPr lang="en-US" sz="1900" dirty="0"/>
              <a:t> </a:t>
            </a:r>
            <a:r>
              <a:rPr lang="en-US" sz="1900" dirty="0" smtClean="0"/>
              <a:t>- </a:t>
            </a:r>
            <a:r>
              <a:rPr lang="ru-RU" sz="1900" b="1" dirty="0" smtClean="0"/>
              <a:t>18 человек </a:t>
            </a:r>
            <a:r>
              <a:rPr lang="ru-RU" sz="1900" dirty="0" smtClean="0"/>
              <a:t>включая 2 инженеров из Германии</a:t>
            </a:r>
            <a:endParaRPr lang="ru-RU" sz="19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5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8886000" y="5994000"/>
            <a:ext cx="321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pPr marL="0" indent="0" algn="r">
              <a:buNone/>
            </a:pPr>
            <a:r>
              <a:rPr lang="ru-RU" sz="1900" dirty="0" smtClean="0">
                <a:solidFill>
                  <a:schemeClr val="bg1"/>
                </a:solidFill>
              </a:rPr>
              <a:t>Инвестиции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7" name="Заголовок 4">
            <a:extLst>
              <a:ext uri="{FF2B5EF4-FFF2-40B4-BE49-F238E27FC236}">
                <a16:creationId xmlns="" xmlns:a16="http://schemas.microsoft.com/office/drawing/2014/main" id="{EB6B96C1-61E4-429A-89CA-09BB7D4A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1359000"/>
            <a:ext cx="6705600" cy="1325563"/>
          </a:xfrm>
        </p:spPr>
        <p:txBody>
          <a:bodyPr>
            <a:normAutofit/>
          </a:bodyPr>
          <a:lstStyle/>
          <a:p>
            <a:r>
              <a:rPr lang="ru-RU" dirty="0" smtClean="0"/>
              <a:t>Инвестиции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2"/>
          <a:stretch/>
        </p:blipFill>
        <p:spPr>
          <a:xfrm>
            <a:off x="6186000" y="795931"/>
            <a:ext cx="5021728" cy="525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220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6030857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Производственная </a:t>
            </a:r>
            <a:r>
              <a:rPr lang="ru-RU" sz="1900" dirty="0">
                <a:solidFill>
                  <a:srgbClr val="0C5699"/>
                </a:solidFill>
              </a:rPr>
              <a:t>безопасность</a:t>
            </a:r>
          </a:p>
        </p:txBody>
      </p:sp>
      <p:sp>
        <p:nvSpPr>
          <p:cNvPr id="14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3801000" y="-64754"/>
            <a:ext cx="7920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500" dirty="0" smtClean="0">
                <a:solidFill>
                  <a:sysClr val="windowText" lastClr="000000"/>
                </a:solidFill>
                <a:latin typeface="LiberationSans" charset="0"/>
              </a:rPr>
              <a:t>Производственная </a:t>
            </a:r>
            <a:r>
              <a:rPr lang="ru-RU" sz="3500" dirty="0" smtClean="0">
                <a:solidFill>
                  <a:srgbClr val="0C5699"/>
                </a:solidFill>
                <a:latin typeface="LiberationSans" charset="0"/>
              </a:rPr>
              <a:t>безопасность</a:t>
            </a:r>
            <a:endParaRPr lang="ru-RU" sz="3500" dirty="0">
              <a:solidFill>
                <a:srgbClr val="0C5699"/>
              </a:solidFill>
              <a:latin typeface="LiberationSans" charset="0"/>
            </a:endParaRPr>
          </a:p>
        </p:txBody>
      </p:sp>
      <p:sp>
        <p:nvSpPr>
          <p:cNvPr id="5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786000" y="1944000"/>
            <a:ext cx="3499022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Техника безопасности</a:t>
            </a:r>
            <a:endParaRPr lang="en-US" sz="2000" b="1" dirty="0" smtClean="0"/>
          </a:p>
          <a:p>
            <a:pPr marL="0" indent="0">
              <a:buNone/>
            </a:pPr>
            <a:r>
              <a:rPr lang="ru-RU" sz="2000" dirty="0" smtClean="0"/>
              <a:t>Соблюдается </a:t>
            </a:r>
            <a:r>
              <a:rPr lang="ru-RU" sz="2000" dirty="0"/>
              <a:t>в соответствии </a:t>
            </a:r>
            <a:r>
              <a:rPr lang="ru-RU" sz="2000" dirty="0" smtClean="0"/>
              <a:t>европе</a:t>
            </a:r>
            <a:r>
              <a:rPr lang="ru-RU" sz="2000" dirty="0"/>
              <a:t>й</a:t>
            </a:r>
            <a:r>
              <a:rPr lang="ru-RU" sz="2000" dirty="0" smtClean="0"/>
              <a:t>ским и казахстанским стандартам</a:t>
            </a:r>
            <a:r>
              <a:rPr lang="en-US" sz="2000" dirty="0" smtClean="0"/>
              <a:t>:</a:t>
            </a:r>
            <a:r>
              <a:rPr lang="ru-RU" sz="2000" dirty="0" smtClean="0"/>
              <a:t> 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ru-RU" sz="2000" dirty="0" smtClean="0"/>
              <a:t>СТ </a:t>
            </a:r>
            <a:r>
              <a:rPr lang="ru-RU" sz="2000" dirty="0"/>
              <a:t>РК </a:t>
            </a:r>
            <a:r>
              <a:rPr lang="en-US" sz="2000" dirty="0"/>
              <a:t>ISO 45001-2019 </a:t>
            </a:r>
            <a:endParaRPr lang="ru-RU" sz="2000" dirty="0" smtClean="0"/>
          </a:p>
          <a:p>
            <a:pPr marL="0" indent="0">
              <a:spcBef>
                <a:spcPts val="100"/>
              </a:spcBef>
              <a:buNone/>
            </a:pPr>
            <a:r>
              <a:rPr lang="en-US" sz="2000" dirty="0" smtClean="0"/>
              <a:t>DIN EN 4102</a:t>
            </a:r>
            <a:endParaRPr lang="ru-RU" sz="2000" dirty="0" smtClean="0"/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4556401" y="1944000"/>
            <a:ext cx="3482011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/>
              <a:t>Система фильтрации и очистки воздуха </a:t>
            </a:r>
            <a:endParaRPr lang="en-US" sz="2000" b="1" dirty="0" smtClean="0"/>
          </a:p>
          <a:p>
            <a:pPr marL="0" indent="0">
              <a:buNone/>
            </a:pPr>
            <a:r>
              <a:rPr lang="ru-RU" sz="2000" dirty="0" smtClean="0"/>
              <a:t>Соблюдается </a:t>
            </a:r>
            <a:r>
              <a:rPr lang="ru-RU" sz="2000" dirty="0"/>
              <a:t>в соответствии </a:t>
            </a:r>
            <a:r>
              <a:rPr lang="ru-RU" sz="2000" dirty="0" smtClean="0"/>
              <a:t>казахстанским стандартам</a:t>
            </a:r>
            <a:r>
              <a:rPr lang="en-US" sz="2000" dirty="0" smtClean="0"/>
              <a:t>:</a:t>
            </a:r>
            <a:endParaRPr lang="ru-RU" sz="2000" dirty="0"/>
          </a:p>
          <a:p>
            <a:pPr marL="0" indent="0">
              <a:spcBef>
                <a:spcPts val="100"/>
              </a:spcBef>
              <a:buNone/>
            </a:pPr>
            <a:r>
              <a:rPr lang="ru-RU" sz="2000" dirty="0"/>
              <a:t>СТ РК ГОСТ Р ИСО 14031-2006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ru-RU" sz="2000" dirty="0"/>
              <a:t>СТ РК ГОСТ Р ИСО 14001-2006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ru-RU" sz="2000" dirty="0" smtClean="0"/>
              <a:t>СН </a:t>
            </a:r>
            <a:r>
              <a:rPr lang="ru-RU" sz="2000" dirty="0"/>
              <a:t>РК 4.02-01-2011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endParaRPr lang="ru-RU" sz="2000" dirty="0"/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sz="2000" b="1" dirty="0"/>
          </a:p>
        </p:txBody>
      </p:sp>
      <p:sp>
        <p:nvSpPr>
          <p:cNvPr id="9" name="Текст 8">
            <a:extLst>
              <a:ext uri="{FF2B5EF4-FFF2-40B4-BE49-F238E27FC236}">
                <a16:creationId xmlns="" xmlns:a16="http://schemas.microsoft.com/office/drawing/2014/main" id="{E36D7608-9EB6-41E8-8AB0-E136B359B9CA}"/>
              </a:ext>
            </a:extLst>
          </p:cNvPr>
          <p:cNvSpPr txBox="1">
            <a:spLocks/>
          </p:cNvSpPr>
          <p:nvPr/>
        </p:nvSpPr>
        <p:spPr>
          <a:xfrm>
            <a:off x="8110022" y="1944000"/>
            <a:ext cx="3482011" cy="1427612"/>
          </a:xfrm>
          <a:prstGeom prst="rect">
            <a:avLst/>
          </a:prstGeom>
        </p:spPr>
        <p:txBody>
          <a:bodyPr vert="horz" lIns="91440" tIns="45721" rIns="91440" bIns="45721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/>
              <a:t>Пожарная безопасность</a:t>
            </a:r>
            <a:endParaRPr lang="en-US" sz="2000" b="1" dirty="0" smtClean="0"/>
          </a:p>
          <a:p>
            <a:pPr marL="0" indent="0">
              <a:buNone/>
            </a:pPr>
            <a:r>
              <a:rPr lang="ru-RU" sz="2000" dirty="0" smtClean="0"/>
              <a:t>Соблюдается </a:t>
            </a:r>
            <a:r>
              <a:rPr lang="ru-RU" sz="2000" dirty="0" smtClean="0"/>
              <a:t>в соответствии </a:t>
            </a:r>
            <a:r>
              <a:rPr lang="ru-RU" sz="2000" dirty="0" smtClean="0"/>
              <a:t>казахстанским стандартам</a:t>
            </a:r>
            <a:r>
              <a:rPr lang="en-US" sz="2000" dirty="0" smtClean="0"/>
              <a:t>:</a:t>
            </a:r>
            <a:r>
              <a:rPr lang="ru-RU" sz="2000" dirty="0" smtClean="0"/>
              <a:t> 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ru-RU" sz="2000" dirty="0"/>
              <a:t>СН РК </a:t>
            </a:r>
            <a:r>
              <a:rPr lang="ru-RU" sz="2000" dirty="0" smtClean="0"/>
              <a:t>2.02-01-2014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5377549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89" y="323864"/>
            <a:ext cx="2267012" cy="638329"/>
          </a:xfrm>
          <a:prstGeom prst="rect">
            <a:avLst/>
          </a:prstGeom>
        </p:spPr>
      </p:pic>
      <p:sp>
        <p:nvSpPr>
          <p:cNvPr id="6" name="Заголовок 4">
            <a:extLst>
              <a:ext uri="{FF2B5EF4-FFF2-40B4-BE49-F238E27FC236}">
                <a16:creationId xmlns="" xmlns:a16="http://schemas.microsoft.com/office/drawing/2014/main" id="{10E18E6C-70B1-45A2-ABA3-E8103AF8CFB9}"/>
              </a:ext>
            </a:extLst>
          </p:cNvPr>
          <p:cNvSpPr txBox="1">
            <a:spLocks/>
          </p:cNvSpPr>
          <p:nvPr/>
        </p:nvSpPr>
        <p:spPr>
          <a:xfrm>
            <a:off x="3801000" y="-64754"/>
            <a:ext cx="7920001" cy="141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500" dirty="0" smtClean="0">
                <a:solidFill>
                  <a:sysClr val="windowText" lastClr="000000"/>
                </a:solidFill>
                <a:latin typeface="LiberationSans" charset="0"/>
              </a:rPr>
              <a:t>Генеральный </a:t>
            </a:r>
            <a:r>
              <a:rPr lang="ru-RU" sz="3500" dirty="0" smtClean="0">
                <a:solidFill>
                  <a:srgbClr val="0C5699"/>
                </a:solidFill>
                <a:latin typeface="LiberationSans" charset="0"/>
              </a:rPr>
              <a:t>план</a:t>
            </a:r>
            <a:endParaRPr lang="ru-RU" sz="3500" dirty="0">
              <a:solidFill>
                <a:srgbClr val="0C5699"/>
              </a:solidFill>
              <a:latin typeface="LiberationSans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65B2F55E-580B-4296-905F-D1E4972E85CE}"/>
              </a:ext>
            </a:extLst>
          </p:cNvPr>
          <p:cNvSpPr txBox="1">
            <a:spLocks/>
          </p:cNvSpPr>
          <p:nvPr/>
        </p:nvSpPr>
        <p:spPr>
          <a:xfrm>
            <a:off x="6297407" y="6030857"/>
            <a:ext cx="5468593" cy="765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2" indent="-228592" algn="l" defTabSz="914365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775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2957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140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323" indent="-228592" algn="l" defTabSz="914365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50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8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2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55" indent="-228592" algn="l" defTabSz="91436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ru-RU" sz="1900" dirty="0" smtClean="0">
              <a:solidFill>
                <a:srgbClr val="0C5699"/>
              </a:solidFill>
            </a:endParaRPr>
          </a:p>
          <a:p>
            <a:pPr marL="0" indent="0" algn="r">
              <a:buNone/>
            </a:pPr>
            <a:r>
              <a:rPr lang="ru-RU" sz="1900" dirty="0" smtClean="0">
                <a:solidFill>
                  <a:srgbClr val="0C5699"/>
                </a:solidFill>
              </a:rPr>
              <a:t>Генеральный план</a:t>
            </a:r>
            <a:endParaRPr lang="ru-RU" sz="1900" dirty="0">
              <a:solidFill>
                <a:srgbClr val="0C569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6" y="1196967"/>
            <a:ext cx="5032364" cy="24731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737" y="3879000"/>
            <a:ext cx="5040000" cy="24768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6" y="3837688"/>
            <a:ext cx="5038868" cy="24763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07" y="1181049"/>
            <a:ext cx="5032366" cy="247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0000"/>
      </a:dk1>
      <a:lt1>
        <a:sysClr val="window" lastClr="FFFFFF"/>
      </a:lt1>
      <a:dk2>
        <a:srgbClr val="59A9F2"/>
      </a:dk2>
      <a:lt2>
        <a:srgbClr val="DBEFF9"/>
      </a:lt2>
      <a:accent1>
        <a:srgbClr val="59A9F2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19673</TotalTime>
  <Words>1596</Words>
  <Application>Microsoft Office PowerPoint</Application>
  <PresentationFormat>Широкоэкранный</PresentationFormat>
  <Paragraphs>400</Paragraphs>
  <Slides>40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Calibri Light</vt:lpstr>
      <vt:lpstr>LiberationSans</vt:lpstr>
      <vt:lpstr>Rubik</vt:lpstr>
      <vt:lpstr>Times New Roman</vt:lpstr>
      <vt:lpstr>Тема Office</vt:lpstr>
      <vt:lpstr>Презентация PowerPoint</vt:lpstr>
      <vt:lpstr>Содержание</vt:lpstr>
      <vt:lpstr>О Компании</vt:lpstr>
      <vt:lpstr>Завод по производству башен ветрогенераторов</vt:lpstr>
      <vt:lpstr>Презентация PowerPoint</vt:lpstr>
      <vt:lpstr>Презентация PowerPoint</vt:lpstr>
      <vt:lpstr>Инвестиции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Преимущества производства в Казахстане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контакты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Viktor</cp:lastModifiedBy>
  <cp:revision>207</cp:revision>
  <cp:lastPrinted>2022-03-10T06:02:37Z</cp:lastPrinted>
  <dcterms:created xsi:type="dcterms:W3CDTF">2020-04-20T12:13:29Z</dcterms:created>
  <dcterms:modified xsi:type="dcterms:W3CDTF">2022-03-11T05:57:08Z</dcterms:modified>
</cp:coreProperties>
</file>